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11.xml" ContentType="application/vnd.openxmlformats-officedocument.presentationml.slideLayout+xml"/>
  <Override PartName="/ppt/diagrams/colors1.xml" ContentType="application/vnd.openxmlformats-officedocument.drawingml.diagramColors+xml"/>
  <Override PartName="/ppt/notesSlides/notesSlide9.xml" ContentType="application/vnd.openxmlformats-officedocument.presentationml.notes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rels" ContentType="application/vnd.openxmlformats-package.relationship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2"/>
  </p:sldMasterIdLst>
  <p:notesMasterIdLst>
    <p:notesMasterId r:id="rId28"/>
  </p:notesMasterIdLst>
  <p:handoutMasterIdLst>
    <p:handoutMasterId r:id="rId29"/>
  </p:handoutMasterIdLst>
  <p:sldIdLst>
    <p:sldId id="256" r:id="rId3"/>
    <p:sldId id="259" r:id="rId4"/>
    <p:sldId id="258" r:id="rId5"/>
    <p:sldId id="262" r:id="rId6"/>
    <p:sldId id="272" r:id="rId7"/>
    <p:sldId id="279" r:id="rId8"/>
    <p:sldId id="280" r:id="rId9"/>
    <p:sldId id="257" r:id="rId10"/>
    <p:sldId id="260" r:id="rId11"/>
    <p:sldId id="275" r:id="rId12"/>
    <p:sldId id="276" r:id="rId13"/>
    <p:sldId id="277" r:id="rId14"/>
    <p:sldId id="278" r:id="rId15"/>
    <p:sldId id="264" r:id="rId16"/>
    <p:sldId id="281" r:id="rId17"/>
    <p:sldId id="282" r:id="rId18"/>
    <p:sldId id="265" r:id="rId19"/>
    <p:sldId id="274" r:id="rId20"/>
    <p:sldId id="267" r:id="rId21"/>
    <p:sldId id="268" r:id="rId22"/>
    <p:sldId id="266" r:id="rId23"/>
    <p:sldId id="269" r:id="rId24"/>
    <p:sldId id="273" r:id="rId25"/>
    <p:sldId id="270" r:id="rId26"/>
    <p:sldId id="271" r:id="rId2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1063" autoAdjust="0"/>
  </p:normalViewPr>
  <p:slideViewPr>
    <p:cSldViewPr>
      <p:cViewPr varScale="1">
        <p:scale>
          <a:sx n="136" d="100"/>
          <a:sy n="136" d="100"/>
        </p:scale>
        <p:origin x="-166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28C30-6F78-EA45-9275-4E105AF60FEF}"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n-US"/>
        </a:p>
      </dgm:t>
    </dgm:pt>
    <dgm:pt modelId="{FEA72E2A-E215-4342-9397-B8469A043202}">
      <dgm:prSet phldrT="[Text]"/>
      <dgm:spPr/>
      <dgm:t>
        <a:bodyPr/>
        <a:lstStyle/>
        <a:p>
          <a:r>
            <a:rPr lang="en-US" dirty="0" smtClean="0"/>
            <a:t>Rigor</a:t>
          </a:r>
          <a:endParaRPr lang="en-US" dirty="0"/>
        </a:p>
      </dgm:t>
    </dgm:pt>
    <dgm:pt modelId="{8622A07E-04D5-FE4D-B3E5-332EA0FDF109}" type="parTrans" cxnId="{6F4441D4-0B75-F042-BA35-51A294C7F7CD}">
      <dgm:prSet/>
      <dgm:spPr/>
      <dgm:t>
        <a:bodyPr/>
        <a:lstStyle/>
        <a:p>
          <a:endParaRPr lang="en-US"/>
        </a:p>
      </dgm:t>
    </dgm:pt>
    <dgm:pt modelId="{88D414D3-EA02-184D-8A91-AF63FE366E68}" type="sibTrans" cxnId="{6F4441D4-0B75-F042-BA35-51A294C7F7CD}">
      <dgm:prSet/>
      <dgm:spPr/>
      <dgm:t>
        <a:bodyPr/>
        <a:lstStyle/>
        <a:p>
          <a:endParaRPr lang="en-US"/>
        </a:p>
      </dgm:t>
    </dgm:pt>
    <dgm:pt modelId="{C546AC38-6CFB-8F4F-9B5B-4A8283A007F7}">
      <dgm:prSet phldrT="[Text]"/>
      <dgm:spPr/>
      <dgm:t>
        <a:bodyPr/>
        <a:lstStyle/>
        <a:p>
          <a:r>
            <a:rPr lang="en-US" dirty="0" smtClean="0"/>
            <a:t>Concept</a:t>
          </a:r>
          <a:endParaRPr lang="en-US" dirty="0"/>
        </a:p>
      </dgm:t>
    </dgm:pt>
    <dgm:pt modelId="{FF5E9D7B-ED8E-0D40-B38E-B710FF9221FC}" type="parTrans" cxnId="{3E6E9E68-427F-6E44-B492-7BC64E25D43F}">
      <dgm:prSet/>
      <dgm:spPr/>
      <dgm:t>
        <a:bodyPr/>
        <a:lstStyle/>
        <a:p>
          <a:endParaRPr lang="en-US"/>
        </a:p>
      </dgm:t>
    </dgm:pt>
    <dgm:pt modelId="{F5D126E4-CA45-8442-852C-B6929B947A72}" type="sibTrans" cxnId="{3E6E9E68-427F-6E44-B492-7BC64E25D43F}">
      <dgm:prSet/>
      <dgm:spPr/>
      <dgm:t>
        <a:bodyPr/>
        <a:lstStyle/>
        <a:p>
          <a:endParaRPr lang="en-US"/>
        </a:p>
      </dgm:t>
    </dgm:pt>
    <dgm:pt modelId="{FCE29CDF-85DC-CE4B-970E-3967579CB3D7}">
      <dgm:prSet phldrT="[Text]"/>
      <dgm:spPr/>
      <dgm:t>
        <a:bodyPr/>
        <a:lstStyle/>
        <a:p>
          <a:r>
            <a:rPr lang="en-US" dirty="0" smtClean="0"/>
            <a:t>Procedure</a:t>
          </a:r>
          <a:endParaRPr lang="en-US" dirty="0"/>
        </a:p>
      </dgm:t>
    </dgm:pt>
    <dgm:pt modelId="{BE5F3DBE-DA95-174A-8542-856359E60118}" type="parTrans" cxnId="{913440ED-319E-E749-8EFF-04574BA72590}">
      <dgm:prSet/>
      <dgm:spPr/>
      <dgm:t>
        <a:bodyPr/>
        <a:lstStyle/>
        <a:p>
          <a:endParaRPr lang="en-US"/>
        </a:p>
      </dgm:t>
    </dgm:pt>
    <dgm:pt modelId="{8D4AF8D3-A073-3E4F-8442-A592D2631672}" type="sibTrans" cxnId="{913440ED-319E-E749-8EFF-04574BA72590}">
      <dgm:prSet/>
      <dgm:spPr/>
      <dgm:t>
        <a:bodyPr/>
        <a:lstStyle/>
        <a:p>
          <a:endParaRPr lang="en-US"/>
        </a:p>
      </dgm:t>
    </dgm:pt>
    <dgm:pt modelId="{25213705-F498-AC4F-8F69-526BA9A6BD08}">
      <dgm:prSet phldrT="[Text]"/>
      <dgm:spPr/>
      <dgm:t>
        <a:bodyPr/>
        <a:lstStyle/>
        <a:p>
          <a:r>
            <a:rPr lang="en-US" dirty="0" smtClean="0"/>
            <a:t>Application</a:t>
          </a:r>
          <a:endParaRPr lang="en-US" dirty="0"/>
        </a:p>
      </dgm:t>
    </dgm:pt>
    <dgm:pt modelId="{D4C4E60D-BC8E-5047-8741-C11112BE6D89}" type="parTrans" cxnId="{C16A7C22-C3E3-0F44-8BF3-413EAD0C81E3}">
      <dgm:prSet/>
      <dgm:spPr/>
      <dgm:t>
        <a:bodyPr/>
        <a:lstStyle/>
        <a:p>
          <a:endParaRPr lang="en-US"/>
        </a:p>
      </dgm:t>
    </dgm:pt>
    <dgm:pt modelId="{C510EDFB-630E-BE45-9F5F-244C3DE00D2F}" type="sibTrans" cxnId="{C16A7C22-C3E3-0F44-8BF3-413EAD0C81E3}">
      <dgm:prSet/>
      <dgm:spPr/>
      <dgm:t>
        <a:bodyPr/>
        <a:lstStyle/>
        <a:p>
          <a:endParaRPr lang="en-US"/>
        </a:p>
      </dgm:t>
    </dgm:pt>
    <dgm:pt modelId="{D52707CB-5283-E148-9508-1E259085AF92}" type="pres">
      <dgm:prSet presAssocID="{03528C30-6F78-EA45-9275-4E105AF60FEF}" presName="cycle" presStyleCnt="0">
        <dgm:presLayoutVars>
          <dgm:chMax val="1"/>
          <dgm:dir/>
          <dgm:animLvl val="ctr"/>
          <dgm:resizeHandles val="exact"/>
        </dgm:presLayoutVars>
      </dgm:prSet>
      <dgm:spPr/>
      <dgm:t>
        <a:bodyPr/>
        <a:lstStyle/>
        <a:p>
          <a:endParaRPr lang="en-US"/>
        </a:p>
      </dgm:t>
    </dgm:pt>
    <dgm:pt modelId="{895EEC5E-D0FA-ED41-8907-8CC8FB74EF93}" type="pres">
      <dgm:prSet presAssocID="{FEA72E2A-E215-4342-9397-B8469A043202}" presName="centerShape" presStyleLbl="node0" presStyleIdx="0" presStyleCnt="1"/>
      <dgm:spPr/>
      <dgm:t>
        <a:bodyPr/>
        <a:lstStyle/>
        <a:p>
          <a:endParaRPr lang="en-US"/>
        </a:p>
      </dgm:t>
    </dgm:pt>
    <dgm:pt modelId="{D89622ED-4584-8542-B37B-3F1197A5FE60}" type="pres">
      <dgm:prSet presAssocID="{FF5E9D7B-ED8E-0D40-B38E-B710FF9221FC}" presName="parTrans" presStyleLbl="bgSibTrans2D1" presStyleIdx="0" presStyleCnt="3"/>
      <dgm:spPr/>
      <dgm:t>
        <a:bodyPr/>
        <a:lstStyle/>
        <a:p>
          <a:endParaRPr lang="en-US"/>
        </a:p>
      </dgm:t>
    </dgm:pt>
    <dgm:pt modelId="{5AE34A54-9184-4A45-BCA6-B425703A2B65}" type="pres">
      <dgm:prSet presAssocID="{C546AC38-6CFB-8F4F-9B5B-4A8283A007F7}" presName="node" presStyleLbl="node1" presStyleIdx="0" presStyleCnt="3">
        <dgm:presLayoutVars>
          <dgm:bulletEnabled val="1"/>
        </dgm:presLayoutVars>
      </dgm:prSet>
      <dgm:spPr/>
      <dgm:t>
        <a:bodyPr/>
        <a:lstStyle/>
        <a:p>
          <a:endParaRPr lang="en-US"/>
        </a:p>
      </dgm:t>
    </dgm:pt>
    <dgm:pt modelId="{AF04519E-D64C-134E-AA63-BCCC8056A7F8}" type="pres">
      <dgm:prSet presAssocID="{BE5F3DBE-DA95-174A-8542-856359E60118}" presName="parTrans" presStyleLbl="bgSibTrans2D1" presStyleIdx="1" presStyleCnt="3"/>
      <dgm:spPr/>
      <dgm:t>
        <a:bodyPr/>
        <a:lstStyle/>
        <a:p>
          <a:endParaRPr lang="en-US"/>
        </a:p>
      </dgm:t>
    </dgm:pt>
    <dgm:pt modelId="{891ECF4F-375A-9F47-87C8-6AD62EAC1C76}" type="pres">
      <dgm:prSet presAssocID="{FCE29CDF-85DC-CE4B-970E-3967579CB3D7}" presName="node" presStyleLbl="node1" presStyleIdx="1" presStyleCnt="3" custRadScaleRad="102098" custRadScaleInc="-653">
        <dgm:presLayoutVars>
          <dgm:bulletEnabled val="1"/>
        </dgm:presLayoutVars>
      </dgm:prSet>
      <dgm:spPr/>
      <dgm:t>
        <a:bodyPr/>
        <a:lstStyle/>
        <a:p>
          <a:endParaRPr lang="en-US"/>
        </a:p>
      </dgm:t>
    </dgm:pt>
    <dgm:pt modelId="{8CD31A13-88C5-2045-8660-04724944C76D}" type="pres">
      <dgm:prSet presAssocID="{D4C4E60D-BC8E-5047-8741-C11112BE6D89}" presName="parTrans" presStyleLbl="bgSibTrans2D1" presStyleIdx="2" presStyleCnt="3"/>
      <dgm:spPr/>
      <dgm:t>
        <a:bodyPr/>
        <a:lstStyle/>
        <a:p>
          <a:endParaRPr lang="en-US"/>
        </a:p>
      </dgm:t>
    </dgm:pt>
    <dgm:pt modelId="{60CE685C-82F1-5943-957D-B27F8771AFD9}" type="pres">
      <dgm:prSet presAssocID="{25213705-F498-AC4F-8F69-526BA9A6BD08}" presName="node" presStyleLbl="node1" presStyleIdx="2" presStyleCnt="3">
        <dgm:presLayoutVars>
          <dgm:bulletEnabled val="1"/>
        </dgm:presLayoutVars>
      </dgm:prSet>
      <dgm:spPr/>
      <dgm:t>
        <a:bodyPr/>
        <a:lstStyle/>
        <a:p>
          <a:endParaRPr lang="en-US"/>
        </a:p>
      </dgm:t>
    </dgm:pt>
  </dgm:ptLst>
  <dgm:cxnLst>
    <dgm:cxn modelId="{2C3F6623-BCDB-F945-913F-03A483254175}" type="presOf" srcId="{D4C4E60D-BC8E-5047-8741-C11112BE6D89}" destId="{8CD31A13-88C5-2045-8660-04724944C76D}" srcOrd="0" destOrd="0" presId="urn:microsoft.com/office/officeart/2005/8/layout/radial4"/>
    <dgm:cxn modelId="{7D76254F-EEEB-0142-B4B9-E426BE1F27C7}" type="presOf" srcId="{C546AC38-6CFB-8F4F-9B5B-4A8283A007F7}" destId="{5AE34A54-9184-4A45-BCA6-B425703A2B65}" srcOrd="0" destOrd="0" presId="urn:microsoft.com/office/officeart/2005/8/layout/radial4"/>
    <dgm:cxn modelId="{913440ED-319E-E749-8EFF-04574BA72590}" srcId="{FEA72E2A-E215-4342-9397-B8469A043202}" destId="{FCE29CDF-85DC-CE4B-970E-3967579CB3D7}" srcOrd="1" destOrd="0" parTransId="{BE5F3DBE-DA95-174A-8542-856359E60118}" sibTransId="{8D4AF8D3-A073-3E4F-8442-A592D2631672}"/>
    <dgm:cxn modelId="{80B227EF-EF6A-574C-99DF-755A5B368D18}" type="presOf" srcId="{03528C30-6F78-EA45-9275-4E105AF60FEF}" destId="{D52707CB-5283-E148-9508-1E259085AF92}" srcOrd="0" destOrd="0" presId="urn:microsoft.com/office/officeart/2005/8/layout/radial4"/>
    <dgm:cxn modelId="{8A0B9A5F-F3AE-984B-B519-E1AC6F2B1703}" type="presOf" srcId="{FCE29CDF-85DC-CE4B-970E-3967579CB3D7}" destId="{891ECF4F-375A-9F47-87C8-6AD62EAC1C76}" srcOrd="0" destOrd="0" presId="urn:microsoft.com/office/officeart/2005/8/layout/radial4"/>
    <dgm:cxn modelId="{6F4441D4-0B75-F042-BA35-51A294C7F7CD}" srcId="{03528C30-6F78-EA45-9275-4E105AF60FEF}" destId="{FEA72E2A-E215-4342-9397-B8469A043202}" srcOrd="0" destOrd="0" parTransId="{8622A07E-04D5-FE4D-B3E5-332EA0FDF109}" sibTransId="{88D414D3-EA02-184D-8A91-AF63FE366E68}"/>
    <dgm:cxn modelId="{C16A7C22-C3E3-0F44-8BF3-413EAD0C81E3}" srcId="{FEA72E2A-E215-4342-9397-B8469A043202}" destId="{25213705-F498-AC4F-8F69-526BA9A6BD08}" srcOrd="2" destOrd="0" parTransId="{D4C4E60D-BC8E-5047-8741-C11112BE6D89}" sibTransId="{C510EDFB-630E-BE45-9F5F-244C3DE00D2F}"/>
    <dgm:cxn modelId="{BBF66021-176D-9240-9F54-63A65735C39F}" type="presOf" srcId="{FEA72E2A-E215-4342-9397-B8469A043202}" destId="{895EEC5E-D0FA-ED41-8907-8CC8FB74EF93}" srcOrd="0" destOrd="0" presId="urn:microsoft.com/office/officeart/2005/8/layout/radial4"/>
    <dgm:cxn modelId="{8AF947D3-3E45-174B-BEB7-1B90B0F4D16F}" type="presOf" srcId="{25213705-F498-AC4F-8F69-526BA9A6BD08}" destId="{60CE685C-82F1-5943-957D-B27F8771AFD9}" srcOrd="0" destOrd="0" presId="urn:microsoft.com/office/officeart/2005/8/layout/radial4"/>
    <dgm:cxn modelId="{6711ABE7-32E2-6A42-9A1F-651E838A7C11}" type="presOf" srcId="{FF5E9D7B-ED8E-0D40-B38E-B710FF9221FC}" destId="{D89622ED-4584-8542-B37B-3F1197A5FE60}" srcOrd="0" destOrd="0" presId="urn:microsoft.com/office/officeart/2005/8/layout/radial4"/>
    <dgm:cxn modelId="{3E6E9E68-427F-6E44-B492-7BC64E25D43F}" srcId="{FEA72E2A-E215-4342-9397-B8469A043202}" destId="{C546AC38-6CFB-8F4F-9B5B-4A8283A007F7}" srcOrd="0" destOrd="0" parTransId="{FF5E9D7B-ED8E-0D40-B38E-B710FF9221FC}" sibTransId="{F5D126E4-CA45-8442-852C-B6929B947A72}"/>
    <dgm:cxn modelId="{2316254F-8D89-6649-8D01-B6B3CCDD7D40}" type="presOf" srcId="{BE5F3DBE-DA95-174A-8542-856359E60118}" destId="{AF04519E-D64C-134E-AA63-BCCC8056A7F8}" srcOrd="0" destOrd="0" presId="urn:microsoft.com/office/officeart/2005/8/layout/radial4"/>
    <dgm:cxn modelId="{1EED5A67-BA86-3E4C-BACC-080FB0E09339}" type="presParOf" srcId="{D52707CB-5283-E148-9508-1E259085AF92}" destId="{895EEC5E-D0FA-ED41-8907-8CC8FB74EF93}" srcOrd="0" destOrd="0" presId="urn:microsoft.com/office/officeart/2005/8/layout/radial4"/>
    <dgm:cxn modelId="{AC71BAF6-6477-8E4A-B46C-4105A250B4BB}" type="presParOf" srcId="{D52707CB-5283-E148-9508-1E259085AF92}" destId="{D89622ED-4584-8542-B37B-3F1197A5FE60}" srcOrd="1" destOrd="0" presId="urn:microsoft.com/office/officeart/2005/8/layout/radial4"/>
    <dgm:cxn modelId="{8FA22E5E-29F4-F347-A458-B4C27CEB0BC6}" type="presParOf" srcId="{D52707CB-5283-E148-9508-1E259085AF92}" destId="{5AE34A54-9184-4A45-BCA6-B425703A2B65}" srcOrd="2" destOrd="0" presId="urn:microsoft.com/office/officeart/2005/8/layout/radial4"/>
    <dgm:cxn modelId="{C6C20A5B-05D9-4C46-BCF9-031E12249F15}" type="presParOf" srcId="{D52707CB-5283-E148-9508-1E259085AF92}" destId="{AF04519E-D64C-134E-AA63-BCCC8056A7F8}" srcOrd="3" destOrd="0" presId="urn:microsoft.com/office/officeart/2005/8/layout/radial4"/>
    <dgm:cxn modelId="{9AE6D1EF-BC88-314E-84A8-1FB6325BB8CD}" type="presParOf" srcId="{D52707CB-5283-E148-9508-1E259085AF92}" destId="{891ECF4F-375A-9F47-87C8-6AD62EAC1C76}" srcOrd="4" destOrd="0" presId="urn:microsoft.com/office/officeart/2005/8/layout/radial4"/>
    <dgm:cxn modelId="{5B610FC5-3126-7E4C-8C96-7F7479DE44B3}" type="presParOf" srcId="{D52707CB-5283-E148-9508-1E259085AF92}" destId="{8CD31A13-88C5-2045-8660-04724944C76D}" srcOrd="5" destOrd="0" presId="urn:microsoft.com/office/officeart/2005/8/layout/radial4"/>
    <dgm:cxn modelId="{5871AB6B-E4E3-374B-AB66-8C81CA223D09}" type="presParOf" srcId="{D52707CB-5283-E148-9508-1E259085AF92}" destId="{60CE685C-82F1-5943-957D-B27F8771AFD9}"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030D98-AD69-5740-992F-4C7D2EB1550A}" type="datetime1">
              <a:rPr lang="en-US" smtClean="0"/>
              <a:pPr/>
              <a:t>9/26/14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5C1ABB-E0E9-974C-9DFA-A18B1FA83B2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CF3EC-99F6-A649-993A-6699D80A601C}" type="datetime1">
              <a:rPr lang="en-US" smtClean="0"/>
              <a:pPr/>
              <a:t>9/26/14</a:t>
            </a:fld>
            <a:endParaRPr lang="fr-CA"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CA053-64A5-468B-A4AC-F179676E72A7}" type="slidenum">
              <a:rPr lang="fr-CA" smtClean="0"/>
              <a:pPr/>
              <a:t>‹#›</a:t>
            </a:fld>
            <a:endParaRPr lang="fr-CA"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4</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14</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17</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18</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19</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20</a:t>
            </a:fld>
            <a:endParaRPr lang="fr-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21</a:t>
            </a:fld>
            <a:endParaRPr lang="fr-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22</a:t>
            </a:fld>
            <a:endParaRPr lang="fr-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23</a:t>
            </a:fld>
            <a:endParaRPr lang="fr-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24</a:t>
            </a:fld>
            <a:endParaRPr lang="fr-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25</a:t>
            </a:fld>
            <a:endParaRPr lang="fr-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5</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also rigor of mathematics. This includes the rigor of cognitive demand. It also includes the idea that rigor is a balance of Concept,</a:t>
            </a:r>
            <a:r>
              <a:rPr lang="en-US" baseline="0" dirty="0" smtClean="0"/>
              <a:t> Procedure, and Application. This is the intent of mathematics education and it is highlighted/outlined through CCSS. </a:t>
            </a:r>
            <a:endParaRPr lang="en-US" dirty="0"/>
          </a:p>
        </p:txBody>
      </p:sp>
      <p:sp>
        <p:nvSpPr>
          <p:cNvPr id="4" name="Slide Number Placeholder 3"/>
          <p:cNvSpPr>
            <a:spLocks noGrp="1"/>
          </p:cNvSpPr>
          <p:nvPr>
            <p:ph type="sldNum" sz="quarter" idx="10"/>
          </p:nvPr>
        </p:nvSpPr>
        <p:spPr/>
        <p:txBody>
          <a:bodyPr/>
          <a:lstStyle/>
          <a:p>
            <a:fld id="{6716D67E-EE73-6C41-9254-45C06CA0C55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8</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3F7CA053-64A5-468B-A4AC-F179676E72A7}" type="slidenum">
              <a:rPr lang="fr-CA" smtClean="0"/>
              <a:pPr/>
              <a:t>9</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charset="-128"/>
                <a:cs typeface="ＭＳ Ｐゴシック" charset="-128"/>
              </a:rPr>
              <a:t>Think back to your spelling/word study instruction</a:t>
            </a:r>
          </a:p>
          <a:p>
            <a:r>
              <a:rPr lang="en-US">
                <a:ea typeface="ＭＳ Ｐゴシック" charset="-128"/>
                <a:cs typeface="ＭＳ Ｐゴシック" charset="-128"/>
              </a:rPr>
              <a:t>There is powerful evidence that rote memorization simply does not work (Allington, 2012; Stahl &amp; Fairbanks, 1986). This age-old method of vocabulary instruction does not invite active engagement. It is drudgery that often can dampen students’ interest in and fascination with words.</a:t>
            </a:r>
          </a:p>
          <a:p>
            <a:r>
              <a:rPr lang="en-US">
                <a:ea typeface="ＭＳ Ｐゴシック" charset="-128"/>
                <a:cs typeface="ＭＳ Ｐゴシック" charset="-128"/>
              </a:rPr>
              <a:t>Did you have to “</a:t>
            </a:r>
            <a:r>
              <a:rPr lang="en-US" altLang="ja-JP">
                <a:ea typeface="ＭＳ Ｐゴシック" charset="-128"/>
                <a:cs typeface="ＭＳ Ｐゴシック" charset="-128"/>
              </a:rPr>
              <a:t>learn</a:t>
            </a:r>
            <a:r>
              <a:rPr lang="en-US">
                <a:ea typeface="ＭＳ Ｐゴシック" charset="-128"/>
                <a:cs typeface="ＭＳ Ｐゴシック" charset="-128"/>
              </a:rPr>
              <a:t>”</a:t>
            </a:r>
            <a:r>
              <a:rPr lang="en-US" altLang="ja-JP">
                <a:ea typeface="ＭＳ Ｐゴシック" charset="-128"/>
                <a:cs typeface="ＭＳ Ｐゴシック" charset="-128"/>
              </a:rPr>
              <a:t> words you had rarely encountered?</a:t>
            </a:r>
          </a:p>
          <a:p>
            <a:r>
              <a:rPr lang="en-US">
                <a:ea typeface="ＭＳ Ｐゴシック" charset="-128"/>
                <a:cs typeface="ＭＳ Ｐゴシック" charset="-128"/>
              </a:rPr>
              <a:t>Did you get a list of unrelated words on Monday, were tested on them on Friday and forgot them by the following Wednesday?</a:t>
            </a:r>
          </a:p>
          <a:p>
            <a:endParaRPr lang="en-US">
              <a:ea typeface="ＭＳ Ｐゴシック" charset="-128"/>
              <a:cs typeface="ＭＳ Ｐゴシック" charset="-128"/>
            </a:endParaRPr>
          </a:p>
          <a:p>
            <a:endParaRPr lang="en-US">
              <a:ea typeface="ＭＳ Ｐゴシック" charset="-128"/>
              <a:cs typeface="ＭＳ Ｐゴシック"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E8CA378E-95A8-9641-995D-4F4A1C630776}" type="slidenum">
              <a:rPr lang="en-US"/>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charset="-128"/>
              <a:cs typeface="ＭＳ Ｐゴシック" charset="-128"/>
            </a:endParaRPr>
          </a:p>
          <a:p>
            <a:r>
              <a:rPr lang="en-US">
                <a:ea typeface="ＭＳ Ｐゴシック" charset="-128"/>
                <a:cs typeface="ＭＳ Ｐゴシック" charset="-128"/>
              </a:rPr>
              <a:t>Principals of word learning</a:t>
            </a:r>
          </a:p>
          <a:p>
            <a:r>
              <a:rPr lang="en-US">
                <a:latin typeface="Arial" charset="0"/>
                <a:ea typeface="ＭＳ Ｐゴシック" charset="-128"/>
                <a:cs typeface="ＭＳ Ｐゴシック" charset="-128"/>
              </a:rPr>
              <a:t>1.  Explicit teaching of selected words </a:t>
            </a:r>
          </a:p>
          <a:p>
            <a:r>
              <a:rPr lang="en-US">
                <a:latin typeface="Arial" charset="0"/>
                <a:ea typeface="ＭＳ Ｐゴシック" charset="-128"/>
                <a:cs typeface="ＭＳ Ｐゴシック" charset="-128"/>
              </a:rPr>
              <a:t>2.  Instruction should be integrative </a:t>
            </a:r>
          </a:p>
          <a:p>
            <a:r>
              <a:rPr lang="en-US">
                <a:latin typeface="Arial" charset="0"/>
                <a:ea typeface="ＭＳ Ｐゴシック" charset="-128"/>
                <a:cs typeface="ＭＳ Ｐゴシック" charset="-128"/>
              </a:rPr>
              <a:t>3.  Include repetition for retention </a:t>
            </a:r>
          </a:p>
          <a:p>
            <a:r>
              <a:rPr lang="en-US">
                <a:latin typeface="Arial" charset="0"/>
                <a:ea typeface="ＭＳ Ｐゴシック" charset="-128"/>
                <a:cs typeface="ＭＳ Ｐゴシック" charset="-128"/>
              </a:rPr>
              <a:t>4.  Word learning is a procedural activity </a:t>
            </a:r>
          </a:p>
          <a:p>
            <a:r>
              <a:rPr lang="en-US">
                <a:latin typeface="Arial" charset="0"/>
                <a:ea typeface="ＭＳ Ｐゴシック" charset="-128"/>
                <a:cs typeface="ＭＳ Ｐゴシック" charset="-128"/>
              </a:rPr>
              <a:t>5.  Foster word consciousness </a:t>
            </a:r>
          </a:p>
          <a:p>
            <a:endParaRPr lang="en-US">
              <a:ea typeface="ＭＳ Ｐゴシック" charset="-128"/>
              <a:cs typeface="ＭＳ Ｐゴシック" charset="-128"/>
            </a:endParaRPr>
          </a:p>
          <a:p>
            <a:endParaRPr lang="en-US">
              <a:ea typeface="ＭＳ Ｐゴシック" charset="-128"/>
              <a:cs typeface="ＭＳ Ｐゴシック"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BDA46555-5B15-8640-9149-9DC7C1BD31E7}"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charset="-128"/>
                <a:cs typeface="ＭＳ Ｐゴシック" charset="-128"/>
              </a:rPr>
              <a:t>NOW</a:t>
            </a:r>
          </a:p>
          <a:p>
            <a:r>
              <a:rPr lang="en-US">
                <a:ea typeface="ＭＳ Ｐゴシック" charset="-128"/>
                <a:cs typeface="ＭＳ Ｐゴシック" charset="-128"/>
              </a:rPr>
              <a:t>Help students see the meaningful patterns that exist in many words and organize words for study by their roots or patterns. This roots approach to word study is efficient and effective.</a:t>
            </a:r>
          </a:p>
          <a:p>
            <a:r>
              <a:rPr lang="en-US">
                <a:ea typeface="ＭＳ Ｐゴシック" charset="-128"/>
                <a:cs typeface="ＭＳ Ｐゴシック" charset="-128"/>
              </a:rPr>
              <a:t>. As they explore the topic of the unit, students have multiple opportunities to see new words in meaningful contexts and to use them in meaningful ways.</a:t>
            </a:r>
          </a:p>
          <a:p>
            <a:endParaRPr lang="en-US">
              <a:ea typeface="ＭＳ Ｐゴシック" charset="-128"/>
              <a:cs typeface="ＭＳ Ｐゴシック" charset="-128"/>
            </a:endParaRPr>
          </a:p>
          <a:p>
            <a:endParaRPr lang="en-US">
              <a:ea typeface="ＭＳ Ｐゴシック" charset="-128"/>
              <a:cs typeface="ＭＳ Ｐゴシック" charset="-128"/>
            </a:endParaRPr>
          </a:p>
          <a:p>
            <a:endParaRPr lang="en-US">
              <a:ea typeface="ＭＳ Ｐゴシック" charset="-128"/>
              <a:cs typeface="ＭＳ Ｐゴシック"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99660CD9-19FA-4C43-9EAE-4CDC99DECA47}" type="slidenum">
              <a:rPr lang="en-US"/>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charset="-128"/>
                <a:cs typeface="ＭＳ Ｐゴシック" charset="-128"/>
              </a:rPr>
              <a:t>Authentic Assessments</a:t>
            </a:r>
          </a:p>
          <a:p>
            <a:r>
              <a:rPr lang="en-US">
                <a:latin typeface="Arial" charset="0"/>
                <a:ea typeface="ＭＳ Ｐゴシック" charset="-128"/>
                <a:cs typeface="ＭＳ Ｐゴシック" charset="-128"/>
              </a:rPr>
              <a:t>Students will demonstrate their understanding of targeted phonics, roots, and word meaning through dictation assessments given bi-weekly.  Grammar, spelling, and punctuation will also be measured.</a:t>
            </a:r>
          </a:p>
          <a:p>
            <a:r>
              <a:rPr lang="en-US">
                <a:latin typeface="Arial" charset="0"/>
                <a:ea typeface="ＭＳ Ｐゴシック" charset="-128"/>
                <a:cs typeface="ＭＳ Ｐゴシック" charset="-128"/>
              </a:rPr>
              <a:t>This is an example of a sample assessment page</a:t>
            </a:r>
          </a:p>
          <a:p>
            <a:endParaRPr lang="en-US">
              <a:ea typeface="ＭＳ Ｐゴシック" charset="-128"/>
              <a:cs typeface="ＭＳ Ｐゴシック"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A5F5A29E-368D-1048-97C7-655E6D1C7677}"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747BD735-DCE3-174C-B007-F0373222C9FA}" type="datetime1">
              <a:rPr lang="en-US" smtClean="0"/>
              <a:pPr>
                <a:defRPr/>
              </a:pPr>
              <a:t>9/26/14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48FEE943-70E4-4D3E-825C-4798AC1A2B57}" type="slidenum">
              <a:rPr lang="fr-CA"/>
              <a:pPr>
                <a:defRPr/>
              </a:pPr>
              <a:t>‹#›</a:t>
            </a:fld>
            <a:endParaRPr lang="fr-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A15D7765-B69D-5047-B487-174CD26F8DED}" type="datetime1">
              <a:rPr lang="en-US" smtClean="0"/>
              <a:pPr>
                <a:defRPr/>
              </a:pPr>
              <a:t>9/26/14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1ECBBB40-65F0-4BF8-8D3D-1B302F8A3BAB}" type="slidenum">
              <a:rPr lang="fr-CA"/>
              <a:pPr>
                <a:defRPr/>
              </a:pPr>
              <a:t>‹#›</a:t>
            </a:fld>
            <a:endParaRPr lang="fr-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3884F501-20E5-454C-8727-801272081798}" type="datetime1">
              <a:rPr lang="en-US" smtClean="0"/>
              <a:pPr>
                <a:defRPr/>
              </a:pPr>
              <a:t>9/26/14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AB693CD3-4225-4A12-B5AE-87BC6FCDDB91}" type="slidenum">
              <a:rPr lang="fr-CA"/>
              <a:pPr>
                <a:defRPr/>
              </a:pPr>
              <a:t>‹#›</a:t>
            </a:fld>
            <a:endParaRPr lang="fr-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36F3AFAD-0F0C-1C46-848E-B5B28E50144D}" type="datetime1">
              <a:rPr lang="en-US" smtClean="0"/>
              <a:pPr>
                <a:defRPr/>
              </a:pPr>
              <a:t>9/26/14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4E6B958D-0694-4924-A86B-21DB57236573}" type="slidenum">
              <a:rPr lang="fr-CA"/>
              <a:pPr>
                <a:defRPr/>
              </a:pPr>
              <a:t>‹#›</a:t>
            </a:fld>
            <a:endParaRPr lang="fr-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44FFEB7-764B-F64B-AEDF-EC7A1D3F2E60}" type="datetime1">
              <a:rPr lang="en-US" smtClean="0"/>
              <a:pPr>
                <a:defRPr/>
              </a:pPr>
              <a:t>9/26/14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9A3CA66E-1B18-41FC-BBBF-2CB9C82AD7A3}" type="slidenum">
              <a:rPr lang="fr-CA"/>
              <a:pPr>
                <a:defRPr/>
              </a:pPr>
              <a:t>‹#›</a:t>
            </a:fld>
            <a:endParaRPr lang="fr-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B624F513-3581-D148-82E9-E1091AA42F85}" type="datetime1">
              <a:rPr lang="en-US" smtClean="0"/>
              <a:pPr>
                <a:defRPr/>
              </a:pPr>
              <a:t>9/26/14</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E04C8491-D6A5-4A04-824C-DF1A16BB6700}" type="slidenum">
              <a:rPr lang="fr-CA"/>
              <a:pPr>
                <a:defRPr/>
              </a:pPr>
              <a:t>‹#›</a:t>
            </a:fld>
            <a:endParaRPr lang="fr-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F8F42D94-FEE5-2A40-861E-E96C8EC2257D}" type="datetime1">
              <a:rPr lang="en-US" smtClean="0"/>
              <a:pPr>
                <a:defRPr/>
              </a:pPr>
              <a:t>9/26/14</a:t>
            </a:fld>
            <a:endParaRPr lang="fr-CA" dirty="0"/>
          </a:p>
        </p:txBody>
      </p:sp>
      <p:sp>
        <p:nvSpPr>
          <p:cNvPr id="8" name="Espace réservé du pied de page 4"/>
          <p:cNvSpPr>
            <a:spLocks noGrp="1"/>
          </p:cNvSpPr>
          <p:nvPr>
            <p:ph type="ftr" sz="quarter" idx="11"/>
          </p:nvPr>
        </p:nvSpPr>
        <p:spPr/>
        <p:txBody>
          <a:bodyPr/>
          <a:lstStyle>
            <a:lvl1pPr>
              <a:defRPr/>
            </a:lvl1pPr>
          </a:lstStyle>
          <a:p>
            <a:pPr>
              <a:defRPr/>
            </a:pPr>
            <a:endParaRPr lang="fr-CA" dirty="0"/>
          </a:p>
        </p:txBody>
      </p:sp>
      <p:sp>
        <p:nvSpPr>
          <p:cNvPr id="9" name="Espace réservé du numéro de diapositive 5"/>
          <p:cNvSpPr>
            <a:spLocks noGrp="1"/>
          </p:cNvSpPr>
          <p:nvPr>
            <p:ph type="sldNum" sz="quarter" idx="12"/>
          </p:nvPr>
        </p:nvSpPr>
        <p:spPr/>
        <p:txBody>
          <a:bodyPr/>
          <a:lstStyle>
            <a:lvl1pPr>
              <a:defRPr/>
            </a:lvl1pPr>
          </a:lstStyle>
          <a:p>
            <a:pPr>
              <a:defRPr/>
            </a:pPr>
            <a:fld id="{943E9991-5BA6-4B12-89DE-1BA775F62054}" type="slidenum">
              <a:rPr lang="fr-CA"/>
              <a:pPr>
                <a:defRPr/>
              </a:pPr>
              <a:t>‹#›</a:t>
            </a:fld>
            <a:endParaRPr lang="fr-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CFED4D08-35A2-6E4E-90CE-BCE5E23F7BF0}" type="datetime1">
              <a:rPr lang="en-US" smtClean="0"/>
              <a:pPr>
                <a:defRPr/>
              </a:pPr>
              <a:t>9/26/14</a:t>
            </a:fld>
            <a:endParaRPr lang="fr-CA" dirty="0"/>
          </a:p>
        </p:txBody>
      </p:sp>
      <p:sp>
        <p:nvSpPr>
          <p:cNvPr id="4" name="Espace réservé du pied de page 4"/>
          <p:cNvSpPr>
            <a:spLocks noGrp="1"/>
          </p:cNvSpPr>
          <p:nvPr>
            <p:ph type="ftr" sz="quarter" idx="11"/>
          </p:nvPr>
        </p:nvSpPr>
        <p:spPr/>
        <p:txBody>
          <a:bodyPr/>
          <a:lstStyle>
            <a:lvl1pPr>
              <a:defRPr/>
            </a:lvl1pPr>
          </a:lstStyle>
          <a:p>
            <a:pPr>
              <a:defRPr/>
            </a:pPr>
            <a:endParaRPr lang="fr-CA" dirty="0"/>
          </a:p>
        </p:txBody>
      </p:sp>
      <p:sp>
        <p:nvSpPr>
          <p:cNvPr id="5" name="Espace réservé du numéro de diapositive 5"/>
          <p:cNvSpPr>
            <a:spLocks noGrp="1"/>
          </p:cNvSpPr>
          <p:nvPr>
            <p:ph type="sldNum" sz="quarter" idx="12"/>
          </p:nvPr>
        </p:nvSpPr>
        <p:spPr/>
        <p:txBody>
          <a:bodyPr/>
          <a:lstStyle>
            <a:lvl1pPr>
              <a:defRPr/>
            </a:lvl1pPr>
          </a:lstStyle>
          <a:p>
            <a:pPr>
              <a:defRPr/>
            </a:pPr>
            <a:fld id="{9E87D73C-2031-492E-B38E-C491368C13D0}" type="slidenum">
              <a:rPr lang="fr-CA"/>
              <a:pPr>
                <a:defRPr/>
              </a:pPr>
              <a:t>‹#›</a:t>
            </a:fld>
            <a:endParaRPr lang="fr-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14F6880-9A95-0E48-9435-2EB619500149}" type="datetime1">
              <a:rPr lang="en-US" smtClean="0"/>
              <a:pPr>
                <a:defRPr/>
              </a:pPr>
              <a:t>9/26/14</a:t>
            </a:fld>
            <a:endParaRPr lang="fr-CA" dirty="0"/>
          </a:p>
        </p:txBody>
      </p:sp>
      <p:sp>
        <p:nvSpPr>
          <p:cNvPr id="3" name="Espace réservé du pied de page 4"/>
          <p:cNvSpPr>
            <a:spLocks noGrp="1"/>
          </p:cNvSpPr>
          <p:nvPr>
            <p:ph type="ftr" sz="quarter" idx="11"/>
          </p:nvPr>
        </p:nvSpPr>
        <p:spPr/>
        <p:txBody>
          <a:bodyPr/>
          <a:lstStyle>
            <a:lvl1pPr>
              <a:defRPr/>
            </a:lvl1pPr>
          </a:lstStyle>
          <a:p>
            <a:pPr>
              <a:defRPr/>
            </a:pPr>
            <a:endParaRPr lang="fr-CA" dirty="0"/>
          </a:p>
        </p:txBody>
      </p:sp>
      <p:sp>
        <p:nvSpPr>
          <p:cNvPr id="4" name="Espace réservé du numéro de diapositive 5"/>
          <p:cNvSpPr>
            <a:spLocks noGrp="1"/>
          </p:cNvSpPr>
          <p:nvPr>
            <p:ph type="sldNum" sz="quarter" idx="12"/>
          </p:nvPr>
        </p:nvSpPr>
        <p:spPr/>
        <p:txBody>
          <a:bodyPr/>
          <a:lstStyle>
            <a:lvl1pPr>
              <a:defRPr/>
            </a:lvl1pPr>
          </a:lstStyle>
          <a:p>
            <a:pPr>
              <a:defRPr/>
            </a:pPr>
            <a:fld id="{0D3E873A-DAA7-4191-B399-30D6BF291953}" type="slidenum">
              <a:rPr lang="fr-CA"/>
              <a:pPr>
                <a:defRPr/>
              </a:pPr>
              <a:t>‹#›</a:t>
            </a:fld>
            <a:endParaRPr lang="fr-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2BE8DCA-2DB1-824A-BDEE-DB6D3710E2E5}" type="datetime1">
              <a:rPr lang="en-US" smtClean="0"/>
              <a:pPr>
                <a:defRPr/>
              </a:pPr>
              <a:t>9/26/14</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B51ED0E2-7683-4C20-B6CB-652102D06959}" type="slidenum">
              <a:rPr lang="fr-CA"/>
              <a:pPr>
                <a:defRPr/>
              </a:pPr>
              <a:t>‹#›</a:t>
            </a:fld>
            <a:endParaRPr lang="fr-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9C81572-265C-5048-8B09-68187BD9636B}" type="datetime1">
              <a:rPr lang="en-US" smtClean="0"/>
              <a:pPr>
                <a:defRPr/>
              </a:pPr>
              <a:t>9/26/14</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E9FC8D11-3B1C-4630-A092-1A20EFFA3475}" type="slidenum">
              <a:rPr lang="fr-CA"/>
              <a:pPr>
                <a:defRPr/>
              </a:pPr>
              <a:t>‹#›</a:t>
            </a:fld>
            <a:endParaRPr lang="fr-CA"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4EE34F0-9E4F-124C-BBD2-1796B3B2048E}" type="datetime1">
              <a:rPr lang="en-US" smtClean="0"/>
              <a:pPr>
                <a:defRPr/>
              </a:pPr>
              <a:t>9/26/14</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298C9BD-93FD-4762-82A1-52C817A4AA67}" type="slidenum">
              <a:rPr lang="fr-CA"/>
              <a:pPr>
                <a:defRPr/>
              </a:pPr>
              <a:t>‹#›</a:t>
            </a:fld>
            <a:endParaRPr lang="fr-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0.jpe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7.jpe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8.jpe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9.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9.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mailto:emily_gembicki@hcpss.org" TargetMode="External"/><Relationship Id="rId5" Type="http://schemas.openxmlformats.org/officeDocument/2006/relationships/hyperlink" Target="mailto:karen_manlove@hcpss.org" TargetMode="External"/><Relationship Id="rId6" Type="http://schemas.openxmlformats.org/officeDocument/2006/relationships/hyperlink" Target="mailto:cheryl_Prier@hcpss.org" TargetMode="External"/><Relationship Id="rId7" Type="http://schemas.openxmlformats.org/officeDocument/2006/relationships/hyperlink" Target="mailto:tiffany_gaugh@hcpss.org" TargetMode="External"/><Relationship Id="rId8" Type="http://schemas.openxmlformats.org/officeDocument/2006/relationships/hyperlink" Target="http://cres.hcpss.org/" TargetMode="External"/><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jpe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14438"/>
            <a:ext cx="7772400" cy="1470025"/>
          </a:xfrm>
        </p:spPr>
        <p:txBody>
          <a:bodyPr rtlCol="0">
            <a:normAutofit fontScale="90000"/>
          </a:bodyPr>
          <a:lstStyle/>
          <a:p>
            <a:pPr fontAlgn="auto">
              <a:spcAft>
                <a:spcPts val="0"/>
              </a:spcAft>
              <a:defRPr/>
            </a:pPr>
            <a:r>
              <a:rPr lang="fr-CA" sz="4000" b="1" dirty="0" smtClean="0">
                <a:solidFill>
                  <a:srgbClr val="660066"/>
                </a:solidFill>
                <a:latin typeface="Comic Sans MS"/>
                <a:cs typeface="Comic Sans MS"/>
              </a:rPr>
              <a:t>Welcome to Our Fifth Grade Community! </a:t>
            </a:r>
            <a:r>
              <a:rPr lang="fr-CA" sz="4000" dirty="0" smtClean="0">
                <a:solidFill>
                  <a:schemeClr val="tx1">
                    <a:lumMod val="75000"/>
                    <a:lumOff val="25000"/>
                  </a:schemeClr>
                </a:solidFill>
                <a:latin typeface="Comic Sans MS"/>
                <a:cs typeface="Comic Sans MS"/>
              </a:rPr>
              <a:t/>
            </a:r>
            <a:br>
              <a:rPr lang="fr-CA" sz="4000" dirty="0" smtClean="0">
                <a:solidFill>
                  <a:schemeClr val="tx1">
                    <a:lumMod val="75000"/>
                    <a:lumOff val="25000"/>
                  </a:schemeClr>
                </a:solidFill>
                <a:latin typeface="Comic Sans MS"/>
                <a:cs typeface="Comic Sans MS"/>
              </a:rPr>
            </a:br>
            <a:endParaRPr lang="fr-CA" sz="4000" dirty="0" smtClean="0">
              <a:solidFill>
                <a:schemeClr val="tx1">
                  <a:lumMod val="75000"/>
                  <a:lumOff val="25000"/>
                </a:schemeClr>
              </a:solidFill>
              <a:latin typeface="Comic Sans MS"/>
              <a:cs typeface="Comic Sans MS"/>
            </a:endParaRPr>
          </a:p>
        </p:txBody>
      </p:sp>
      <p:sp>
        <p:nvSpPr>
          <p:cNvPr id="3" name="Sous-titre 2"/>
          <p:cNvSpPr>
            <a:spLocks noGrp="1"/>
          </p:cNvSpPr>
          <p:nvPr>
            <p:ph type="subTitle" idx="1"/>
          </p:nvPr>
        </p:nvSpPr>
        <p:spPr>
          <a:xfrm>
            <a:off x="1385888" y="2143116"/>
            <a:ext cx="6400800" cy="1752600"/>
          </a:xfrm>
        </p:spPr>
        <p:txBody>
          <a:bodyPr rtlCol="0">
            <a:normAutofit/>
          </a:bodyPr>
          <a:lstStyle/>
          <a:p>
            <a:pPr fontAlgn="auto">
              <a:spcAft>
                <a:spcPts val="0"/>
              </a:spcAft>
              <a:buFont typeface="Arial" pitchFamily="34" charset="0"/>
              <a:buNone/>
              <a:defRPr/>
            </a:pPr>
            <a:r>
              <a:rPr lang="fr-CA" sz="2800" dirty="0" smtClean="0">
                <a:solidFill>
                  <a:srgbClr val="660066"/>
                </a:solidFill>
              </a:rPr>
              <a:t>Back to </a:t>
            </a:r>
            <a:r>
              <a:rPr lang="fr-CA" sz="2800" dirty="0" err="1" smtClean="0">
                <a:solidFill>
                  <a:srgbClr val="660066"/>
                </a:solidFill>
              </a:rPr>
              <a:t>School</a:t>
            </a:r>
            <a:r>
              <a:rPr lang="fr-CA" sz="2800" dirty="0" smtClean="0">
                <a:solidFill>
                  <a:srgbClr val="660066"/>
                </a:solidFill>
              </a:rPr>
              <a:t> Night</a:t>
            </a:r>
          </a:p>
          <a:p>
            <a:pPr fontAlgn="auto">
              <a:spcAft>
                <a:spcPts val="0"/>
              </a:spcAft>
              <a:buFont typeface="Arial" pitchFamily="34" charset="0"/>
              <a:buNone/>
              <a:defRPr/>
            </a:pPr>
            <a:r>
              <a:rPr lang="fr-CA" sz="2800" dirty="0" smtClean="0">
                <a:solidFill>
                  <a:srgbClr val="660066"/>
                </a:solidFill>
              </a:rPr>
              <a:t>2014-2015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868362"/>
          </a:xfrm>
        </p:spPr>
        <p:txBody>
          <a:bodyPr/>
          <a:lstStyle/>
          <a:p>
            <a:r>
              <a:rPr lang="en-US" b="1" dirty="0">
                <a:solidFill>
                  <a:srgbClr val="72BFC5"/>
                </a:solidFill>
                <a:ea typeface="ＭＳ Ｐゴシック" charset="-128"/>
                <a:cs typeface="ＭＳ Ｐゴシック" charset="-128"/>
              </a:rPr>
              <a:t>Word Study</a:t>
            </a:r>
          </a:p>
        </p:txBody>
      </p:sp>
      <p:sp>
        <p:nvSpPr>
          <p:cNvPr id="3" name="Text Placeholder 4"/>
          <p:cNvSpPr>
            <a:spLocks noGrp="1"/>
          </p:cNvSpPr>
          <p:nvPr>
            <p:ph type="body" idx="1"/>
          </p:nvPr>
        </p:nvSpPr>
        <p:spPr>
          <a:xfrm>
            <a:off x="457200" y="1143000"/>
            <a:ext cx="4040188" cy="533400"/>
          </a:xfrm>
        </p:spPr>
        <p:txBody>
          <a:bodyPr>
            <a:normAutofit fontScale="85000" lnSpcReduction="20000"/>
          </a:bodyPr>
          <a:lstStyle/>
          <a:p>
            <a:pPr algn="ctr">
              <a:defRPr/>
            </a:pPr>
            <a:r>
              <a:rPr lang="en-US" sz="4000" dirty="0">
                <a:solidFill>
                  <a:srgbClr val="FF0000"/>
                </a:solidFill>
              </a:rPr>
              <a:t>THEN</a:t>
            </a:r>
          </a:p>
        </p:txBody>
      </p:sp>
      <p:sp>
        <p:nvSpPr>
          <p:cNvPr id="18436" name="Content Placeholder 5"/>
          <p:cNvSpPr>
            <a:spLocks noGrp="1"/>
          </p:cNvSpPr>
          <p:nvPr>
            <p:ph sz="half" idx="2"/>
          </p:nvPr>
        </p:nvSpPr>
        <p:spPr>
          <a:xfrm>
            <a:off x="457200" y="1676400"/>
            <a:ext cx="4038600" cy="4724400"/>
          </a:xfrm>
        </p:spPr>
        <p:txBody>
          <a:bodyPr/>
          <a:lstStyle/>
          <a:p>
            <a:r>
              <a:rPr lang="en-US" dirty="0">
                <a:ea typeface="ＭＳ Ｐゴシック" charset="-128"/>
                <a:cs typeface="ＭＳ Ｐゴシック" charset="-128"/>
              </a:rPr>
              <a:t>Assigned word lists </a:t>
            </a:r>
          </a:p>
          <a:p>
            <a:r>
              <a:rPr lang="en-US" dirty="0">
                <a:ea typeface="ＭＳ Ｐゴシック" charset="-128"/>
                <a:cs typeface="ＭＳ Ｐゴシック" charset="-128"/>
              </a:rPr>
              <a:t>Little or no connection to curricular areas or each other</a:t>
            </a:r>
          </a:p>
          <a:p>
            <a:r>
              <a:rPr lang="en-US" dirty="0">
                <a:ea typeface="ＭＳ Ｐゴシック" charset="-128"/>
                <a:cs typeface="ＭＳ Ｐゴシック" charset="-128"/>
              </a:rPr>
              <a:t>The weekly assignment: “Find and write a definition for each word,” or “Use each word in a sentence” </a:t>
            </a:r>
          </a:p>
          <a:p>
            <a:r>
              <a:rPr lang="en-US" dirty="0">
                <a:ea typeface="ＭＳ Ｐゴシック" charset="-128"/>
                <a:cs typeface="ＭＳ Ｐゴシック" charset="-128"/>
              </a:rPr>
              <a:t>A test came at the end of the week (rote memorization)</a:t>
            </a:r>
          </a:p>
        </p:txBody>
      </p:sp>
      <p:sp>
        <p:nvSpPr>
          <p:cNvPr id="18437" name="Content Placeholder 7"/>
          <p:cNvSpPr>
            <a:spLocks noGrp="1"/>
          </p:cNvSpPr>
          <p:nvPr>
            <p:ph sz="quarter" idx="4"/>
          </p:nvPr>
        </p:nvSpPr>
        <p:spPr>
          <a:xfrm>
            <a:off x="4645025" y="1676400"/>
            <a:ext cx="4194175" cy="4953000"/>
          </a:xfrm>
        </p:spPr>
        <p:txBody>
          <a:bodyPr/>
          <a:lstStyle/>
          <a:p>
            <a:pPr marL="0" indent="0">
              <a:buFontTx/>
              <a:buNone/>
            </a:pPr>
            <a:r>
              <a:rPr lang="en-US" sz="2000">
                <a:ea typeface="ＭＳ Ｐゴシック" charset="-128"/>
                <a:cs typeface="ＭＳ Ｐゴシック" charset="-128"/>
              </a:rPr>
              <a:t>      </a:t>
            </a:r>
          </a:p>
          <a:p>
            <a:pPr marL="0" indent="0">
              <a:buFontTx/>
              <a:buNone/>
            </a:pPr>
            <a:endParaRPr lang="en-US" sz="2000">
              <a:ea typeface="ＭＳ Ｐゴシック" charset="-128"/>
              <a:cs typeface="ＭＳ Ｐゴシック" charset="-128"/>
            </a:endParaRPr>
          </a:p>
          <a:p>
            <a:pPr marL="0" indent="0">
              <a:buFontTx/>
              <a:buNone/>
            </a:pPr>
            <a:endParaRPr lang="en-US">
              <a:ea typeface="ＭＳ Ｐゴシック" charset="-128"/>
              <a:cs typeface="ＭＳ Ｐゴシック" charset="-128"/>
            </a:endParaRPr>
          </a:p>
        </p:txBody>
      </p:sp>
      <p:grpSp>
        <p:nvGrpSpPr>
          <p:cNvPr id="4" name="Group 2"/>
          <p:cNvGrpSpPr>
            <a:grpSpLocks/>
          </p:cNvGrpSpPr>
          <p:nvPr/>
        </p:nvGrpSpPr>
        <p:grpSpPr bwMode="auto">
          <a:xfrm>
            <a:off x="4724400" y="990600"/>
            <a:ext cx="4343400" cy="5486400"/>
            <a:chOff x="4724400" y="990600"/>
            <a:chExt cx="4343400" cy="5486400"/>
          </a:xfrm>
        </p:grpSpPr>
        <p:pic>
          <p:nvPicPr>
            <p:cNvPr id="18439" name="Picture 2" descr="7554375f.png"/>
            <p:cNvPicPr>
              <a:picLocks noChangeAspect="1"/>
            </p:cNvPicPr>
            <p:nvPr/>
          </p:nvPicPr>
          <p:blipFill>
            <a:blip r:embed="rId3"/>
            <a:srcRect/>
            <a:stretch>
              <a:fillRect/>
            </a:stretch>
          </p:blipFill>
          <p:spPr bwMode="auto">
            <a:xfrm>
              <a:off x="4724400" y="990600"/>
              <a:ext cx="4343400" cy="5486400"/>
            </a:xfrm>
            <a:prstGeom prst="rect">
              <a:avLst/>
            </a:prstGeom>
            <a:noFill/>
            <a:ln w="9525">
              <a:noFill/>
              <a:miter lim="800000"/>
              <a:headEnd/>
              <a:tailEnd/>
            </a:ln>
          </p:spPr>
        </p:pic>
        <p:sp>
          <p:nvSpPr>
            <p:cNvPr id="2" name="Rectangle 1"/>
            <p:cNvSpPr/>
            <p:nvPr/>
          </p:nvSpPr>
          <p:spPr>
            <a:xfrm>
              <a:off x="7242175" y="990600"/>
              <a:ext cx="1825625" cy="8239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533400"/>
            <a:ext cx="8229600" cy="1143000"/>
          </a:xfrm>
        </p:spPr>
        <p:txBody>
          <a:bodyPr/>
          <a:lstStyle/>
          <a:p>
            <a:r>
              <a:rPr lang="en-US" b="1">
                <a:solidFill>
                  <a:srgbClr val="72BFC5"/>
                </a:solidFill>
                <a:ea typeface="ＭＳ Ｐゴシック" charset="-128"/>
                <a:cs typeface="ＭＳ Ｐゴシック" charset="-128"/>
              </a:rPr>
              <a:t>Why Use</a:t>
            </a:r>
            <a:br>
              <a:rPr lang="en-US" b="1">
                <a:solidFill>
                  <a:srgbClr val="72BFC5"/>
                </a:solidFill>
                <a:ea typeface="ＭＳ Ｐゴシック" charset="-128"/>
                <a:cs typeface="ＭＳ Ｐゴシック" charset="-128"/>
              </a:rPr>
            </a:br>
            <a:r>
              <a:rPr lang="en-US" b="1">
                <a:solidFill>
                  <a:srgbClr val="72BFC5"/>
                </a:solidFill>
                <a:ea typeface="ＭＳ Ｐゴシック" charset="-128"/>
                <a:cs typeface="ＭＳ Ｐゴシック" charset="-128"/>
              </a:rPr>
              <a:t>This New Approach</a:t>
            </a:r>
            <a:r>
              <a:rPr lang="en-US" altLang="ja-JP" b="1">
                <a:solidFill>
                  <a:srgbClr val="72BFC5"/>
                </a:solidFill>
                <a:ea typeface="ＭＳ Ｐゴシック" charset="-128"/>
                <a:cs typeface="ＭＳ Ｐゴシック" charset="-128"/>
              </a:rPr>
              <a:t>?</a:t>
            </a:r>
            <a:endParaRPr lang="en-US" b="1">
              <a:solidFill>
                <a:srgbClr val="72BFC5"/>
              </a:solidFill>
              <a:ea typeface="ＭＳ Ｐゴシック" charset="-128"/>
              <a:cs typeface="ＭＳ Ｐゴシック" charset="-128"/>
            </a:endParaRPr>
          </a:p>
        </p:txBody>
      </p:sp>
      <p:sp>
        <p:nvSpPr>
          <p:cNvPr id="20483" name="Content Placeholder 2"/>
          <p:cNvSpPr>
            <a:spLocks noGrp="1"/>
          </p:cNvSpPr>
          <p:nvPr>
            <p:ph idx="1"/>
          </p:nvPr>
        </p:nvSpPr>
        <p:spPr>
          <a:xfrm>
            <a:off x="457200" y="2133600"/>
            <a:ext cx="8229600" cy="4419600"/>
          </a:xfrm>
        </p:spPr>
        <p:txBody>
          <a:bodyPr/>
          <a:lstStyle/>
          <a:p>
            <a:r>
              <a:rPr lang="en-US">
                <a:ea typeface="ＭＳ Ｐゴシック" charset="-128"/>
                <a:cs typeface="ＭＳ Ｐゴシック" charset="-128"/>
              </a:rPr>
              <a:t>Systematic approach to word awareness and vocabulary building </a:t>
            </a:r>
          </a:p>
          <a:p>
            <a:r>
              <a:rPr lang="en-US" b="1">
                <a:solidFill>
                  <a:srgbClr val="72BFC5"/>
                </a:solidFill>
                <a:ea typeface="ＭＳ Ｐゴシック" charset="-128"/>
                <a:cs typeface="ＭＳ Ｐゴシック" charset="-128"/>
              </a:rPr>
              <a:t>90% of English words of two or more syllables are of Greek or Latin origin </a:t>
            </a:r>
          </a:p>
          <a:p>
            <a:r>
              <a:rPr lang="en-US">
                <a:ea typeface="ＭＳ Ｐゴシック" charset="-128"/>
                <a:cs typeface="ＭＳ Ｐゴシック" charset="-128"/>
              </a:rPr>
              <a:t>Most academic vocabulary is derived from Latin and Greek origins</a:t>
            </a:r>
          </a:p>
          <a:p>
            <a:endParaRPr lang="en-US">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868362"/>
          </a:xfrm>
        </p:spPr>
        <p:txBody>
          <a:bodyPr/>
          <a:lstStyle/>
          <a:p>
            <a:r>
              <a:rPr lang="en-US" b="1">
                <a:solidFill>
                  <a:srgbClr val="72BFC5"/>
                </a:solidFill>
                <a:ea typeface="ＭＳ Ｐゴシック" charset="-128"/>
                <a:cs typeface="ＭＳ Ｐゴシック" charset="-128"/>
              </a:rPr>
              <a:t>Word Study</a:t>
            </a:r>
          </a:p>
        </p:txBody>
      </p:sp>
      <p:sp>
        <p:nvSpPr>
          <p:cNvPr id="22531" name="Text Placeholder 6"/>
          <p:cNvSpPr>
            <a:spLocks noGrp="1"/>
          </p:cNvSpPr>
          <p:nvPr>
            <p:ph type="body" sz="quarter" idx="3"/>
          </p:nvPr>
        </p:nvSpPr>
        <p:spPr>
          <a:xfrm>
            <a:off x="4645025" y="1066800"/>
            <a:ext cx="4041775" cy="533400"/>
          </a:xfrm>
        </p:spPr>
        <p:txBody>
          <a:bodyPr/>
          <a:lstStyle/>
          <a:p>
            <a:pPr algn="ctr"/>
            <a:r>
              <a:rPr lang="en-US" sz="3600">
                <a:solidFill>
                  <a:srgbClr val="FF0000"/>
                </a:solidFill>
                <a:ea typeface="ＭＳ Ｐゴシック" charset="-128"/>
                <a:cs typeface="ＭＳ Ｐゴシック" charset="-128"/>
              </a:rPr>
              <a:t>NOW</a:t>
            </a:r>
          </a:p>
        </p:txBody>
      </p:sp>
      <p:sp>
        <p:nvSpPr>
          <p:cNvPr id="22532" name="Content Placeholder 7"/>
          <p:cNvSpPr>
            <a:spLocks noGrp="1"/>
          </p:cNvSpPr>
          <p:nvPr>
            <p:ph sz="quarter" idx="4"/>
          </p:nvPr>
        </p:nvSpPr>
        <p:spPr>
          <a:xfrm>
            <a:off x="4645025" y="1676400"/>
            <a:ext cx="4194175" cy="4953000"/>
          </a:xfrm>
        </p:spPr>
        <p:txBody>
          <a:bodyPr/>
          <a:lstStyle/>
          <a:p>
            <a:r>
              <a:rPr lang="en-US">
                <a:ea typeface="ＭＳ Ｐゴシック" charset="-128"/>
                <a:cs typeface="ＭＳ Ｐゴシック" charset="-128"/>
              </a:rPr>
              <a:t>Word lists are organized through meaningful roots or patterns </a:t>
            </a:r>
          </a:p>
          <a:p>
            <a:r>
              <a:rPr lang="en-US">
                <a:ea typeface="ＭＳ Ｐゴシック" charset="-128"/>
                <a:cs typeface="ＭＳ Ｐゴシック" charset="-128"/>
              </a:rPr>
              <a:t>Expand and deepen word knowledge during content-area study</a:t>
            </a:r>
          </a:p>
          <a:p>
            <a:r>
              <a:rPr lang="en-US">
                <a:ea typeface="ＭＳ Ｐゴシック" charset="-128"/>
                <a:cs typeface="ＭＳ Ｐゴシック" charset="-128"/>
              </a:rPr>
              <a:t>The weekly assignment:</a:t>
            </a:r>
          </a:p>
          <a:p>
            <a:pPr>
              <a:buFontTx/>
              <a:buNone/>
            </a:pPr>
            <a:r>
              <a:rPr lang="en-US" sz="2000">
                <a:ea typeface="ＭＳ Ｐゴシック" charset="-128"/>
                <a:cs typeface="ＭＳ Ｐゴシック" charset="-128"/>
              </a:rPr>
              <a:t>     “Meet the Root, Combine and      </a:t>
            </a:r>
          </a:p>
          <a:p>
            <a:pPr>
              <a:buFontTx/>
              <a:buNone/>
            </a:pPr>
            <a:r>
              <a:rPr lang="en-US" sz="2000">
                <a:ea typeface="ＭＳ Ｐゴシック" charset="-128"/>
                <a:cs typeface="ＭＳ Ｐゴシック" charset="-128"/>
              </a:rPr>
              <a:t>     Create, Read and Reason,    </a:t>
            </a:r>
          </a:p>
          <a:p>
            <a:pPr>
              <a:buFontTx/>
              <a:buNone/>
            </a:pPr>
            <a:r>
              <a:rPr lang="en-US" sz="2000">
                <a:ea typeface="ＭＳ Ｐゴシック" charset="-128"/>
                <a:cs typeface="ＭＳ Ｐゴシック" charset="-128"/>
              </a:rPr>
              <a:t>     Extend and Explore”</a:t>
            </a:r>
          </a:p>
          <a:p>
            <a:r>
              <a:rPr lang="en-US">
                <a:ea typeface="ＭＳ Ｐゴシック" charset="-128"/>
                <a:cs typeface="ＭＳ Ｐゴシック" charset="-128"/>
              </a:rPr>
              <a:t>Applied spelling and language conventions tests</a:t>
            </a:r>
          </a:p>
          <a:p>
            <a:pPr>
              <a:buFontTx/>
              <a:buNone/>
            </a:pPr>
            <a:r>
              <a:rPr lang="en-US" sz="2000">
                <a:ea typeface="ＭＳ Ｐゴシック" charset="-128"/>
                <a:cs typeface="ＭＳ Ｐゴシック" charset="-128"/>
              </a:rPr>
              <a:t>      </a:t>
            </a:r>
          </a:p>
          <a:p>
            <a:pPr>
              <a:buFontTx/>
              <a:buNone/>
            </a:pPr>
            <a:endParaRPr lang="en-US" sz="2000">
              <a:ea typeface="ＭＳ Ｐゴシック" charset="-128"/>
              <a:cs typeface="ＭＳ Ｐゴシック" charset="-128"/>
            </a:endParaRPr>
          </a:p>
          <a:p>
            <a:pPr>
              <a:buFontTx/>
              <a:buNone/>
            </a:pPr>
            <a:endParaRPr lang="en-US">
              <a:ea typeface="ＭＳ Ｐゴシック" charset="-128"/>
              <a:cs typeface="ＭＳ Ｐゴシック" charset="-128"/>
            </a:endParaRPr>
          </a:p>
        </p:txBody>
      </p:sp>
      <p:pic>
        <p:nvPicPr>
          <p:cNvPr id="22533" name="Content Placeholder 3" descr="6a0163004149d3970d0192ac4ba9ad970d-pi.jpg"/>
          <p:cNvPicPr>
            <a:picLocks noGrp="1" noChangeAspect="1"/>
          </p:cNvPicPr>
          <p:nvPr>
            <p:ph sz="half" idx="2"/>
          </p:nvPr>
        </p:nvPicPr>
        <p:blipFill>
          <a:blip r:embed="rId3"/>
          <a:srcRect t="13326" b="13326"/>
          <a:stretch>
            <a:fillRect/>
          </a:stretch>
        </p:blipFill>
        <p:spPr>
          <a:xfrm>
            <a:off x="152400" y="1143000"/>
            <a:ext cx="2855913" cy="2792413"/>
          </a:xfrm>
        </p:spPr>
      </p:pic>
      <p:pic>
        <p:nvPicPr>
          <p:cNvPr id="22534" name="Picture 4" descr="images.jpg"/>
          <p:cNvPicPr>
            <a:picLocks noChangeAspect="1"/>
          </p:cNvPicPr>
          <p:nvPr/>
        </p:nvPicPr>
        <p:blipFill>
          <a:blip r:embed="rId4"/>
          <a:srcRect/>
          <a:stretch>
            <a:fillRect/>
          </a:stretch>
        </p:blipFill>
        <p:spPr bwMode="auto">
          <a:xfrm>
            <a:off x="1219200" y="4191000"/>
            <a:ext cx="3289300" cy="246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3" descr="Screen Shot 2014-08-13 at 11.51.42 AM.png"/>
          <p:cNvPicPr>
            <a:picLocks noChangeAspect="1"/>
          </p:cNvPicPr>
          <p:nvPr/>
        </p:nvPicPr>
        <p:blipFill>
          <a:blip r:embed="rId3"/>
          <a:srcRect/>
          <a:stretch>
            <a:fillRect/>
          </a:stretch>
        </p:blipFill>
        <p:spPr bwMode="auto">
          <a:xfrm>
            <a:off x="1066800" y="14288"/>
            <a:ext cx="6176963" cy="6553200"/>
          </a:xfrm>
          <a:prstGeom prst="rect">
            <a:avLst/>
          </a:prstGeom>
          <a:noFill/>
          <a:ln w="9525">
            <a:noFill/>
            <a:miter lim="800000"/>
            <a:headEnd/>
            <a:tailEnd/>
          </a:ln>
        </p:spPr>
      </p:pic>
      <p:sp>
        <p:nvSpPr>
          <p:cNvPr id="5" name="Rectangle 4"/>
          <p:cNvSpPr/>
          <p:nvPr/>
        </p:nvSpPr>
        <p:spPr>
          <a:xfrm rot="20898534">
            <a:off x="-681233" y="1977343"/>
            <a:ext cx="10158194" cy="4093428"/>
          </a:xfrm>
          <a:prstGeom prst="rect">
            <a:avLst/>
          </a:prstGeom>
          <a:noFill/>
        </p:spPr>
        <p:txBody>
          <a:bodyPr>
            <a:spAutoFit/>
          </a:bodyPr>
          <a:lstStyle/>
          <a:p>
            <a:pPr algn="ctr">
              <a:defRPr/>
            </a:pP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endParaRPr>
          </a:p>
          <a:p>
            <a:pPr algn="ctr">
              <a:defRPr/>
            </a:pP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endParaRPr>
          </a:p>
          <a:p>
            <a:pPr algn="ctr">
              <a:defRPr/>
            </a:pP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endParaRPr>
          </a:p>
          <a:p>
            <a:pPr algn="ctr">
              <a:defRPr/>
            </a:pPr>
            <a:endParaRPr lang="en-US" sz="54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a typeface="ＭＳ Ｐゴシック" charset="0"/>
              <a:cs typeface="ＭＳ Ｐゴシック" charset="0"/>
            </a:endParaRPr>
          </a:p>
          <a:p>
            <a:pPr algn="ctr">
              <a:defRPr/>
            </a:pPr>
            <a:r>
              <a:rPr lang="en-US" sz="44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a typeface="ＭＳ Ｐゴシック" charset="0"/>
                <a:cs typeface="ＭＳ Ｐゴシック" charset="0"/>
              </a:rPr>
              <a:t>A New Look for  Assessments</a:t>
            </a:r>
          </a:p>
        </p:txBody>
      </p:sp>
      <p:sp>
        <p:nvSpPr>
          <p:cNvPr id="6" name="Rectangle 5"/>
          <p:cNvSpPr/>
          <p:nvPr/>
        </p:nvSpPr>
        <p:spPr>
          <a:xfrm>
            <a:off x="262118" y="228600"/>
            <a:ext cx="1281846"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72BFC5"/>
                </a:solidFill>
                <a:effectLst>
                  <a:outerShdw blurRad="41275" dist="20320" dir="1800000" algn="tl" rotWithShape="0">
                    <a:srgbClr val="000000">
                      <a:alpha val="40000"/>
                    </a:srgbClr>
                  </a:outerShdw>
                </a:effectLst>
                <a:ea typeface="ＭＳ Ｐゴシック" charset="0"/>
                <a:cs typeface="ＭＳ Ｐゴシック" charset="0"/>
              </a:rPr>
              <a:t>Dictation</a:t>
            </a:r>
          </a:p>
        </p:txBody>
      </p:sp>
      <p:sp>
        <p:nvSpPr>
          <p:cNvPr id="11" name="Rectangle 10"/>
          <p:cNvSpPr/>
          <p:nvPr/>
        </p:nvSpPr>
        <p:spPr>
          <a:xfrm>
            <a:off x="-76200" y="1524000"/>
            <a:ext cx="1770512" cy="369332"/>
          </a:xfrm>
          <a:prstGeom prst="rect">
            <a:avLst/>
          </a:prstGeom>
        </p:spPr>
        <p:txBody>
          <a:bodyPr wrap="none">
            <a:spAutoFit/>
          </a:bodyPr>
          <a:lstStyle/>
          <a:p>
            <a:pPr algn="ctr">
              <a:defRPr/>
            </a:pPr>
            <a:r>
              <a:rPr lang="en-US" b="1" dirty="0">
                <a:ln w="12700">
                  <a:solidFill>
                    <a:schemeClr val="tx2">
                      <a:satMod val="155000"/>
                    </a:schemeClr>
                  </a:solidFill>
                  <a:prstDash val="solid"/>
                </a:ln>
                <a:solidFill>
                  <a:srgbClr val="72BFC5"/>
                </a:solidFill>
                <a:effectLst>
                  <a:outerShdw blurRad="41275" dist="20320" dir="1800000" algn="tl" rotWithShape="0">
                    <a:srgbClr val="000000">
                      <a:alpha val="40000"/>
                    </a:srgbClr>
                  </a:outerShdw>
                </a:effectLst>
                <a:ea typeface="ＭＳ Ｐゴシック" charset="0"/>
                <a:cs typeface="ＭＳ Ｐゴシック" charset="0"/>
              </a:rPr>
              <a:t>Word Meaning</a:t>
            </a:r>
          </a:p>
        </p:txBody>
      </p:sp>
      <p:sp>
        <p:nvSpPr>
          <p:cNvPr id="12" name="Rectangle 11"/>
          <p:cNvSpPr/>
          <p:nvPr/>
        </p:nvSpPr>
        <p:spPr>
          <a:xfrm>
            <a:off x="49721" y="4114800"/>
            <a:ext cx="1377488" cy="646331"/>
          </a:xfrm>
          <a:prstGeom prst="rect">
            <a:avLst/>
          </a:prstGeom>
        </p:spPr>
        <p:txBody>
          <a:bodyPr wrap="none">
            <a:spAutoFit/>
          </a:bodyPr>
          <a:lstStyle/>
          <a:p>
            <a:pPr algn="ctr">
              <a:defRPr/>
            </a:pPr>
            <a:r>
              <a:rPr lang="en-US" b="1" dirty="0">
                <a:ln w="12700">
                  <a:solidFill>
                    <a:schemeClr val="tx2">
                      <a:satMod val="155000"/>
                    </a:schemeClr>
                  </a:solidFill>
                  <a:prstDash val="solid"/>
                </a:ln>
                <a:solidFill>
                  <a:srgbClr val="72BFC5"/>
                </a:solidFill>
                <a:effectLst>
                  <a:outerShdw blurRad="41275" dist="20320" dir="1800000" algn="tl" rotWithShape="0">
                    <a:srgbClr val="000000">
                      <a:alpha val="40000"/>
                    </a:srgbClr>
                  </a:outerShdw>
                </a:effectLst>
                <a:ea typeface="ＭＳ Ｐゴシック" charset="0"/>
                <a:cs typeface="ＭＳ Ｐゴシック" charset="0"/>
              </a:rPr>
              <a:t>Applied </a:t>
            </a:r>
          </a:p>
          <a:p>
            <a:pPr algn="ctr">
              <a:defRPr/>
            </a:pPr>
            <a:r>
              <a:rPr lang="en-US" b="1" dirty="0">
                <a:ln w="12700">
                  <a:solidFill>
                    <a:schemeClr val="tx2">
                      <a:satMod val="155000"/>
                    </a:schemeClr>
                  </a:solidFill>
                  <a:prstDash val="solid"/>
                </a:ln>
                <a:solidFill>
                  <a:srgbClr val="72BFC5"/>
                </a:solidFill>
                <a:effectLst>
                  <a:outerShdw blurRad="41275" dist="20320" dir="1800000" algn="tl" rotWithShape="0">
                    <a:srgbClr val="000000">
                      <a:alpha val="40000"/>
                    </a:srgbClr>
                  </a:outerShdw>
                </a:effectLst>
                <a:ea typeface="ＭＳ Ｐゴシック" charset="0"/>
                <a:cs typeface="ＭＳ Ｐゴシック" charset="0"/>
              </a:rPr>
              <a:t>knowledge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fontAlgn="auto">
              <a:spcAft>
                <a:spcPts val="0"/>
              </a:spcAft>
              <a:defRPr/>
            </a:pPr>
            <a:r>
              <a:rPr lang="en-US" sz="4800" b="1" dirty="0" smtClean="0">
                <a:solidFill>
                  <a:srgbClr val="FF0000"/>
                </a:solidFill>
              </a:rPr>
              <a:t>Writer’s Workshop</a:t>
            </a:r>
            <a:endParaRPr lang="fr-CA" sz="4800" b="1" dirty="0" smtClean="0">
              <a:solidFill>
                <a:srgbClr val="FF0000"/>
              </a:solidFill>
            </a:endParaRPr>
          </a:p>
        </p:txBody>
      </p:sp>
      <p:sp>
        <p:nvSpPr>
          <p:cNvPr id="5" name="Espace réservé du contenu 2"/>
          <p:cNvSpPr>
            <a:spLocks noGrp="1"/>
          </p:cNvSpPr>
          <p:nvPr>
            <p:ph sz="half" idx="2"/>
          </p:nvPr>
        </p:nvSpPr>
        <p:spPr>
          <a:xfrm>
            <a:off x="304800" y="1143001"/>
            <a:ext cx="4040188" cy="5715000"/>
          </a:xfrm>
        </p:spPr>
        <p:txBody>
          <a:bodyPr rtlCol="0">
            <a:normAutofit fontScale="85000" lnSpcReduction="20000"/>
          </a:bodyPr>
          <a:lstStyle/>
          <a:p>
            <a:pPr algn="ctr">
              <a:buNone/>
            </a:pPr>
            <a:r>
              <a:rPr lang="en-US" sz="3200" b="1" u="sng" dirty="0" smtClean="0">
                <a:solidFill>
                  <a:schemeClr val="bg1">
                    <a:lumMod val="50000"/>
                  </a:schemeClr>
                </a:solidFill>
              </a:rPr>
              <a:t>  </a:t>
            </a:r>
            <a:r>
              <a:rPr lang="en-US" sz="4800" b="1" u="sng" dirty="0" smtClean="0">
                <a:solidFill>
                  <a:schemeClr val="bg1">
                    <a:lumMod val="50000"/>
                  </a:schemeClr>
                </a:solidFill>
              </a:rPr>
              <a:t>Units of Study:</a:t>
            </a:r>
          </a:p>
          <a:p>
            <a:r>
              <a:rPr lang="en-US" sz="4800" dirty="0" smtClean="0"/>
              <a:t>Qtr 1: Memoirs</a:t>
            </a:r>
          </a:p>
          <a:p>
            <a:r>
              <a:rPr lang="en-US" sz="4800" dirty="0" smtClean="0"/>
              <a:t>Qtr 2:Historical Fiction</a:t>
            </a:r>
          </a:p>
          <a:p>
            <a:r>
              <a:rPr lang="en-US" sz="4800" dirty="0" smtClean="0"/>
              <a:t>Qtr 3:Research Report</a:t>
            </a:r>
          </a:p>
          <a:p>
            <a:r>
              <a:rPr lang="en-US" sz="4800" dirty="0" smtClean="0"/>
              <a:t>Qtr 4: Speech Writing &amp; Informational Essays</a:t>
            </a:r>
          </a:p>
          <a:p>
            <a:endParaRPr lang="en-US" dirty="0" smtClean="0"/>
          </a:p>
        </p:txBody>
      </p:sp>
      <p:sp>
        <p:nvSpPr>
          <p:cNvPr id="7" name="Content Placeholder 6"/>
          <p:cNvSpPr>
            <a:spLocks noGrp="1"/>
          </p:cNvSpPr>
          <p:nvPr>
            <p:ph sz="quarter" idx="4"/>
          </p:nvPr>
        </p:nvSpPr>
        <p:spPr>
          <a:xfrm>
            <a:off x="4645025" y="1600200"/>
            <a:ext cx="4041775" cy="4800599"/>
          </a:xfrm>
        </p:spPr>
        <p:txBody>
          <a:bodyPr/>
          <a:lstStyle/>
          <a:p>
            <a:endParaRPr lang="en-US" sz="2800" dirty="0" smtClean="0"/>
          </a:p>
          <a:p>
            <a:r>
              <a:rPr lang="en-US" sz="2800" dirty="0" smtClean="0"/>
              <a:t>Immersion</a:t>
            </a:r>
          </a:p>
          <a:p>
            <a:r>
              <a:rPr lang="en-US" sz="2800" dirty="0" smtClean="0"/>
              <a:t>Discuss and Chart</a:t>
            </a:r>
          </a:p>
          <a:p>
            <a:r>
              <a:rPr lang="en-US" sz="2800" dirty="0" smtClean="0"/>
              <a:t>Sustained Writing</a:t>
            </a:r>
          </a:p>
          <a:p>
            <a:r>
              <a:rPr lang="en-US" sz="2800" dirty="0" smtClean="0"/>
              <a:t>Focus Lessons</a:t>
            </a:r>
          </a:p>
          <a:p>
            <a:r>
              <a:rPr lang="en-US" sz="2800" dirty="0" smtClean="0"/>
              <a:t>Conferencing</a:t>
            </a:r>
          </a:p>
          <a:p>
            <a:r>
              <a:rPr lang="en-US" sz="2800" dirty="0" smtClean="0"/>
              <a:t>Revision &amp; Editing</a:t>
            </a:r>
          </a:p>
          <a:p>
            <a:r>
              <a:rPr lang="en-US" sz="2800" dirty="0" smtClean="0"/>
              <a:t>Publish and Celebrate  (2 typed Pages) </a:t>
            </a:r>
          </a:p>
        </p:txBody>
      </p:sp>
      <p:pic>
        <p:nvPicPr>
          <p:cNvPr id="8" name="Picture 7" descr="images-4.jpeg"/>
          <p:cNvPicPr>
            <a:picLocks noChangeAspect="1"/>
          </p:cNvPicPr>
          <p:nvPr/>
        </p:nvPicPr>
        <p:blipFill>
          <a:blip r:embed="rId4"/>
          <a:stretch>
            <a:fillRect/>
          </a:stretch>
        </p:blipFill>
        <p:spPr>
          <a:xfrm>
            <a:off x="7620000" y="0"/>
            <a:ext cx="1524000" cy="2209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 To Learn (TTL)</a:t>
            </a:r>
            <a:endParaRPr lang="en-US" dirty="0"/>
          </a:p>
        </p:txBody>
      </p:sp>
      <p:sp>
        <p:nvSpPr>
          <p:cNvPr id="4" name="Content Placeholder 3"/>
          <p:cNvSpPr>
            <a:spLocks noGrp="1"/>
          </p:cNvSpPr>
          <p:nvPr>
            <p:ph idx="1"/>
          </p:nvPr>
        </p:nvSpPr>
        <p:spPr/>
        <p:txBody>
          <a:bodyPr/>
          <a:lstStyle/>
          <a:p>
            <a:r>
              <a:rPr lang="en-US" dirty="0" smtClean="0"/>
              <a:t>All 4</a:t>
            </a:r>
            <a:r>
              <a:rPr lang="en-US" baseline="30000" dirty="0" smtClean="0"/>
              <a:t>th</a:t>
            </a:r>
            <a:r>
              <a:rPr lang="en-US" dirty="0" smtClean="0"/>
              <a:t> and 5</a:t>
            </a:r>
            <a:r>
              <a:rPr lang="en-US" baseline="30000" dirty="0" smtClean="0"/>
              <a:t>th</a:t>
            </a:r>
            <a:r>
              <a:rPr lang="en-US" dirty="0" smtClean="0"/>
              <a:t> graders are expected to practice typing skills. </a:t>
            </a:r>
          </a:p>
          <a:p>
            <a:r>
              <a:rPr lang="en-US" dirty="0" smtClean="0"/>
              <a:t>They will be taking PARCC on the computer.</a:t>
            </a:r>
          </a:p>
          <a:p>
            <a:r>
              <a:rPr lang="en-US" dirty="0" smtClean="0"/>
              <a:t>HCPSS has purchased licenses for each 4</a:t>
            </a:r>
            <a:r>
              <a:rPr lang="en-US" baseline="30000" dirty="0" smtClean="0"/>
              <a:t>th</a:t>
            </a:r>
            <a:r>
              <a:rPr lang="en-US" dirty="0" smtClean="0"/>
              <a:t> and 5</a:t>
            </a:r>
            <a:r>
              <a:rPr lang="en-US" baseline="30000" dirty="0" smtClean="0"/>
              <a:t>th</a:t>
            </a:r>
            <a:r>
              <a:rPr lang="en-US" dirty="0" smtClean="0"/>
              <a:t> grader in the county.</a:t>
            </a:r>
          </a:p>
          <a:p>
            <a:r>
              <a:rPr lang="en-US" dirty="0" smtClean="0"/>
              <a:t>Families can download TTL at home to practice. They will need to know their Active Directory user name and password.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4-09-06 at 10.25.23 PM.png"/>
          <p:cNvPicPr>
            <a:picLocks noChangeAspect="1"/>
          </p:cNvPicPr>
          <p:nvPr/>
        </p:nvPicPr>
        <p:blipFill>
          <a:blip r:embed="rId2"/>
          <a:stretch>
            <a:fillRect/>
          </a:stretch>
        </p:blipFill>
        <p:spPr>
          <a:xfrm>
            <a:off x="1712260" y="0"/>
            <a:ext cx="5867400" cy="6502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276600" y="0"/>
            <a:ext cx="2438400" cy="1828800"/>
          </a:xfrm>
        </p:spPr>
        <p:txBody>
          <a:bodyPr/>
          <a:lstStyle/>
          <a:p>
            <a:r>
              <a:rPr lang="en-US" sz="2800" b="1" i="1" dirty="0" smtClean="0">
                <a:solidFill>
                  <a:srgbClr val="0000FF"/>
                </a:solidFill>
              </a:rPr>
              <a:t> Rotates every FOUR weeks! </a:t>
            </a:r>
            <a:endParaRPr lang="fr-CA" sz="2800" b="1" i="1" dirty="0" smtClean="0">
              <a:solidFill>
                <a:srgbClr val="0000FF"/>
              </a:solidFill>
            </a:endParaRPr>
          </a:p>
        </p:txBody>
      </p:sp>
      <p:sp>
        <p:nvSpPr>
          <p:cNvPr id="5" name="Espace réservé du contenu 2"/>
          <p:cNvSpPr>
            <a:spLocks noGrp="1"/>
          </p:cNvSpPr>
          <p:nvPr>
            <p:ph sz="half" idx="4294967295"/>
          </p:nvPr>
        </p:nvSpPr>
        <p:spPr>
          <a:xfrm>
            <a:off x="0" y="2174874"/>
            <a:ext cx="4114800" cy="4683125"/>
          </a:xfrm>
        </p:spPr>
        <p:txBody>
          <a:bodyPr/>
          <a:lstStyle/>
          <a:p>
            <a:pPr algn="ctr">
              <a:buNone/>
            </a:pPr>
            <a:r>
              <a:rPr lang="en-US" u="sng" dirty="0" smtClean="0"/>
              <a:t> </a:t>
            </a:r>
            <a:r>
              <a:rPr lang="en-US" u="sng" dirty="0" smtClean="0">
                <a:solidFill>
                  <a:srgbClr val="008000"/>
                </a:solidFill>
              </a:rPr>
              <a:t>Units of Study:</a:t>
            </a:r>
          </a:p>
          <a:p>
            <a:r>
              <a:rPr lang="en-US" dirty="0" smtClean="0"/>
              <a:t>Colonial America</a:t>
            </a:r>
          </a:p>
          <a:p>
            <a:r>
              <a:rPr lang="en-US" dirty="0" smtClean="0"/>
              <a:t>American Revolution</a:t>
            </a:r>
          </a:p>
          <a:p>
            <a:r>
              <a:rPr lang="en-US" dirty="0" smtClean="0"/>
              <a:t>Building a New Nation</a:t>
            </a:r>
          </a:p>
          <a:p>
            <a:r>
              <a:rPr lang="en-US" dirty="0" smtClean="0"/>
              <a:t>We the People</a:t>
            </a:r>
          </a:p>
          <a:p>
            <a:pPr algn="ctr">
              <a:buNone/>
            </a:pPr>
            <a:r>
              <a:rPr lang="en-US" sz="2400" b="1" dirty="0" smtClean="0"/>
              <a:t>*Culminating Activity-SCH</a:t>
            </a:r>
          </a:p>
          <a:p>
            <a:pPr algn="ctr">
              <a:buNone/>
            </a:pPr>
            <a:r>
              <a:rPr lang="en-US" sz="2400" b="1" dirty="0" smtClean="0"/>
              <a:t>(Simulated Congressional Hearings) </a:t>
            </a:r>
          </a:p>
        </p:txBody>
      </p:sp>
      <p:sp>
        <p:nvSpPr>
          <p:cNvPr id="7" name="Content Placeholder 6"/>
          <p:cNvSpPr>
            <a:spLocks noGrp="1"/>
          </p:cNvSpPr>
          <p:nvPr>
            <p:ph sz="quarter" idx="4294967295"/>
          </p:nvPr>
        </p:nvSpPr>
        <p:spPr>
          <a:xfrm>
            <a:off x="4724401" y="2057400"/>
            <a:ext cx="4419600" cy="4572000"/>
          </a:xfrm>
        </p:spPr>
        <p:txBody>
          <a:bodyPr/>
          <a:lstStyle/>
          <a:p>
            <a:pPr algn="ctr">
              <a:buNone/>
            </a:pPr>
            <a:r>
              <a:rPr lang="en-US" u="sng" dirty="0" smtClean="0">
                <a:solidFill>
                  <a:srgbClr val="FF0000"/>
                </a:solidFill>
              </a:rPr>
              <a:t>Units of Study:</a:t>
            </a:r>
          </a:p>
          <a:p>
            <a:r>
              <a:rPr lang="en-US" dirty="0" smtClean="0"/>
              <a:t>Patterns and Cycles</a:t>
            </a:r>
          </a:p>
          <a:p>
            <a:r>
              <a:rPr lang="en-US" dirty="0" smtClean="0"/>
              <a:t>Earth Matters</a:t>
            </a:r>
          </a:p>
          <a:p>
            <a:r>
              <a:rPr lang="en-US" dirty="0" smtClean="0"/>
              <a:t>The Big Picture</a:t>
            </a:r>
          </a:p>
          <a:p>
            <a:r>
              <a:rPr lang="en-US" dirty="0" smtClean="0"/>
              <a:t>Forces &amp; Motion</a:t>
            </a:r>
          </a:p>
          <a:p>
            <a:pPr>
              <a:buNone/>
            </a:pPr>
            <a:endParaRPr lang="en-US" dirty="0" smtClean="0"/>
          </a:p>
          <a:p>
            <a:pPr>
              <a:buNone/>
            </a:pPr>
            <a:r>
              <a:rPr lang="en-US" dirty="0" smtClean="0"/>
              <a:t>*</a:t>
            </a:r>
            <a:r>
              <a:rPr lang="en-US" sz="2400" b="1" dirty="0" smtClean="0"/>
              <a:t>Culminating Activity:          Science Fair</a:t>
            </a:r>
          </a:p>
          <a:p>
            <a:pPr>
              <a:buNone/>
            </a:pPr>
            <a:endParaRPr lang="en-US" u="sng" dirty="0" smtClean="0"/>
          </a:p>
          <a:p>
            <a:endParaRPr lang="en-US" u="sng" dirty="0" smtClean="0"/>
          </a:p>
          <a:p>
            <a:endParaRPr lang="en-US" u="sng" dirty="0" smtClean="0"/>
          </a:p>
          <a:p>
            <a:pPr>
              <a:buNone/>
            </a:pPr>
            <a:r>
              <a:rPr lang="en-US" dirty="0" smtClean="0"/>
              <a:t>** Culminating Activity-Science Fair</a:t>
            </a:r>
          </a:p>
        </p:txBody>
      </p:sp>
      <p:sp>
        <p:nvSpPr>
          <p:cNvPr id="4" name="Text Placeholder 3"/>
          <p:cNvSpPr>
            <a:spLocks noGrp="1"/>
          </p:cNvSpPr>
          <p:nvPr>
            <p:ph type="body" idx="4294967295"/>
          </p:nvPr>
        </p:nvSpPr>
        <p:spPr>
          <a:xfrm>
            <a:off x="0" y="1535113"/>
            <a:ext cx="4040188" cy="639762"/>
          </a:xfrm>
        </p:spPr>
        <p:txBody>
          <a:bodyPr/>
          <a:lstStyle/>
          <a:p>
            <a:pPr algn="ctr">
              <a:buNone/>
            </a:pPr>
            <a:r>
              <a:rPr lang="en-US" b="1" dirty="0" smtClean="0">
                <a:solidFill>
                  <a:srgbClr val="FF0000"/>
                </a:solidFill>
              </a:rPr>
              <a:t>Social Studies</a:t>
            </a:r>
            <a:endParaRPr lang="en-US" b="1" dirty="0">
              <a:solidFill>
                <a:srgbClr val="FF0000"/>
              </a:solidFill>
            </a:endParaRPr>
          </a:p>
        </p:txBody>
      </p:sp>
      <p:sp>
        <p:nvSpPr>
          <p:cNvPr id="6" name="Text Placeholder 5"/>
          <p:cNvSpPr>
            <a:spLocks noGrp="1"/>
          </p:cNvSpPr>
          <p:nvPr>
            <p:ph type="body" sz="quarter" idx="4294967295"/>
          </p:nvPr>
        </p:nvSpPr>
        <p:spPr>
          <a:xfrm>
            <a:off x="5102225" y="1535113"/>
            <a:ext cx="4041775" cy="639762"/>
          </a:xfrm>
        </p:spPr>
        <p:txBody>
          <a:bodyPr/>
          <a:lstStyle/>
          <a:p>
            <a:pPr>
              <a:buNone/>
            </a:pPr>
            <a:r>
              <a:rPr lang="en-US" sz="2800" dirty="0" smtClean="0"/>
              <a:t>              </a:t>
            </a:r>
            <a:r>
              <a:rPr lang="en-US" b="1" dirty="0" smtClean="0">
                <a:solidFill>
                  <a:srgbClr val="008000"/>
                </a:solidFill>
              </a:rPr>
              <a:t>Science</a:t>
            </a:r>
            <a:endParaRPr lang="en-US" b="1" dirty="0">
              <a:solidFill>
                <a:srgbClr val="008000"/>
              </a:solidFill>
            </a:endParaRPr>
          </a:p>
        </p:txBody>
      </p:sp>
      <p:pic>
        <p:nvPicPr>
          <p:cNvPr id="12" name="Picture 11"/>
          <p:cNvPicPr>
            <a:picLocks noChangeAspect="1"/>
          </p:cNvPicPr>
          <p:nvPr/>
        </p:nvPicPr>
        <p:blipFill>
          <a:blip r:embed="rId4"/>
          <a:stretch>
            <a:fillRect/>
          </a:stretch>
        </p:blipFill>
        <p:spPr>
          <a:xfrm>
            <a:off x="0" y="0"/>
            <a:ext cx="3505200" cy="1676400"/>
          </a:xfrm>
          <a:prstGeom prst="rect">
            <a:avLst/>
          </a:prstGeom>
        </p:spPr>
      </p:pic>
      <p:pic>
        <p:nvPicPr>
          <p:cNvPr id="14" name="Picture 13"/>
          <p:cNvPicPr>
            <a:picLocks noChangeAspect="1"/>
          </p:cNvPicPr>
          <p:nvPr/>
        </p:nvPicPr>
        <p:blipFill>
          <a:blip r:embed="rId5"/>
          <a:stretch>
            <a:fillRect/>
          </a:stretch>
        </p:blipFill>
        <p:spPr>
          <a:xfrm>
            <a:off x="5715001" y="0"/>
            <a:ext cx="3429000" cy="1600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429000" y="-152400"/>
            <a:ext cx="2438400" cy="1524000"/>
          </a:xfrm>
        </p:spPr>
        <p:txBody>
          <a:bodyPr/>
          <a:lstStyle/>
          <a:p>
            <a:r>
              <a:rPr lang="en-US" sz="2800" b="1" i="1" dirty="0" smtClean="0">
                <a:solidFill>
                  <a:srgbClr val="0000FF"/>
                </a:solidFill>
              </a:rPr>
              <a:t> </a:t>
            </a:r>
            <a:r>
              <a:rPr lang="en-US" b="1" i="1" dirty="0" smtClean="0">
                <a:solidFill>
                  <a:srgbClr val="0000FF"/>
                </a:solidFill>
              </a:rPr>
              <a:t>Health</a:t>
            </a:r>
            <a:endParaRPr lang="fr-CA" b="1" i="1" dirty="0" smtClean="0">
              <a:solidFill>
                <a:srgbClr val="0000FF"/>
              </a:solidFill>
            </a:endParaRPr>
          </a:p>
        </p:txBody>
      </p:sp>
      <p:sp>
        <p:nvSpPr>
          <p:cNvPr id="7" name="Content Placeholder 6"/>
          <p:cNvSpPr>
            <a:spLocks noGrp="1"/>
          </p:cNvSpPr>
          <p:nvPr>
            <p:ph sz="quarter" idx="4294967295"/>
          </p:nvPr>
        </p:nvSpPr>
        <p:spPr>
          <a:xfrm>
            <a:off x="457200" y="1676400"/>
            <a:ext cx="8305800" cy="5029200"/>
          </a:xfrm>
        </p:spPr>
        <p:txBody>
          <a:bodyPr/>
          <a:lstStyle/>
          <a:p>
            <a:r>
              <a:rPr lang="en-US" dirty="0" smtClean="0"/>
              <a:t>According to Maryland State law, each child </a:t>
            </a:r>
            <a:r>
              <a:rPr lang="en-US" b="1" u="sng" dirty="0" smtClean="0"/>
              <a:t>must</a:t>
            </a:r>
            <a:r>
              <a:rPr lang="en-US" dirty="0" smtClean="0"/>
              <a:t> participate</a:t>
            </a:r>
          </a:p>
          <a:p>
            <a:pPr lvl="0"/>
            <a:r>
              <a:rPr lang="en-US" dirty="0" smtClean="0"/>
              <a:t>December </a:t>
            </a:r>
          </a:p>
          <a:p>
            <a:pPr lvl="1">
              <a:buNone/>
            </a:pPr>
            <a:r>
              <a:rPr lang="en-US" dirty="0" smtClean="0"/>
              <a:t>				 </a:t>
            </a:r>
            <a:r>
              <a:rPr lang="en-US" sz="3200" b="1" dirty="0" smtClean="0">
                <a:solidFill>
                  <a:srgbClr val="008000"/>
                </a:solidFill>
              </a:rPr>
              <a:t>Drugs &amp; Alcohol </a:t>
            </a:r>
          </a:p>
          <a:p>
            <a:r>
              <a:rPr lang="en-US" dirty="0" smtClean="0"/>
              <a:t>April</a:t>
            </a:r>
          </a:p>
          <a:p>
            <a:pPr>
              <a:buNone/>
            </a:pPr>
            <a:endParaRPr lang="en-US" dirty="0" smtClean="0"/>
          </a:p>
          <a:p>
            <a:r>
              <a:rPr lang="en-US" dirty="0" smtClean="0"/>
              <a:t>You will have the option to opt out</a:t>
            </a:r>
          </a:p>
          <a:p>
            <a:r>
              <a:rPr lang="en-US" dirty="0" smtClean="0"/>
              <a:t>Boys and girls will be separated</a:t>
            </a:r>
          </a:p>
          <a:p>
            <a:r>
              <a:rPr lang="en-US" dirty="0" smtClean="0"/>
              <a:t>March 20, 23-26</a:t>
            </a:r>
          </a:p>
        </p:txBody>
      </p:sp>
      <p:sp>
        <p:nvSpPr>
          <p:cNvPr id="6" name="Text Placeholder 5"/>
          <p:cNvSpPr>
            <a:spLocks noGrp="1"/>
          </p:cNvSpPr>
          <p:nvPr>
            <p:ph type="body" sz="quarter" idx="4294967295"/>
          </p:nvPr>
        </p:nvSpPr>
        <p:spPr>
          <a:xfrm>
            <a:off x="2057400" y="1219200"/>
            <a:ext cx="5105400" cy="914400"/>
          </a:xfrm>
        </p:spPr>
        <p:txBody>
          <a:bodyPr/>
          <a:lstStyle/>
          <a:p>
            <a:pPr>
              <a:buNone/>
            </a:pPr>
            <a:r>
              <a:rPr lang="en-US" sz="2800" dirty="0" smtClean="0"/>
              <a:t>              </a:t>
            </a:r>
            <a:r>
              <a:rPr lang="en-US" b="1" dirty="0" smtClean="0">
                <a:solidFill>
                  <a:srgbClr val="008000"/>
                </a:solidFill>
              </a:rPr>
              <a:t>Sexual Child Abuse:</a:t>
            </a:r>
            <a:endParaRPr lang="en-US" b="1" dirty="0">
              <a:solidFill>
                <a:srgbClr val="008000"/>
              </a:solidFill>
            </a:endParaRPr>
          </a:p>
        </p:txBody>
      </p:sp>
      <p:sp>
        <p:nvSpPr>
          <p:cNvPr id="9" name="Text Placeholder 5"/>
          <p:cNvSpPr txBox="1">
            <a:spLocks/>
          </p:cNvSpPr>
          <p:nvPr/>
        </p:nvSpPr>
        <p:spPr bwMode="auto">
          <a:xfrm>
            <a:off x="1981200" y="4572000"/>
            <a:ext cx="5562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lang="en-US" sz="3200" b="1" dirty="0" smtClean="0">
                <a:solidFill>
                  <a:srgbClr val="008000"/>
                </a:solidFill>
                <a:latin typeface="+mn-lt"/>
              </a:rPr>
              <a:t>Puberty Education</a:t>
            </a:r>
            <a:endParaRPr kumimoji="0" lang="en-US" sz="3200" b="1" i="0" u="none" strike="noStrike" kern="1200" cap="none" spc="0" normalizeH="0" baseline="0" noProof="0" dirty="0">
              <a:ln>
                <a:noFill/>
              </a:ln>
              <a:solidFill>
                <a:srgbClr val="008000"/>
              </a:solidFill>
              <a:effectLst/>
              <a:uLnTx/>
              <a:uFillTx/>
              <a:latin typeface="+mn-lt"/>
              <a:ea typeface="+mn-ea"/>
              <a:cs typeface="+mn-cs"/>
            </a:endParaRPr>
          </a:p>
        </p:txBody>
      </p:sp>
      <p:pic>
        <p:nvPicPr>
          <p:cNvPr id="10" name="Picture 9"/>
          <p:cNvPicPr>
            <a:picLocks noChangeAspect="1"/>
          </p:cNvPicPr>
          <p:nvPr/>
        </p:nvPicPr>
        <p:blipFill>
          <a:blip r:embed="rId4"/>
          <a:stretch>
            <a:fillRect/>
          </a:stretch>
        </p:blipFill>
        <p:spPr>
          <a:xfrm>
            <a:off x="762000" y="152400"/>
            <a:ext cx="1752600" cy="1575121"/>
          </a:xfrm>
          <a:prstGeom prst="rect">
            <a:avLst/>
          </a:prstGeom>
        </p:spPr>
      </p:pic>
      <p:pic>
        <p:nvPicPr>
          <p:cNvPr id="11" name="Picture 10"/>
          <p:cNvPicPr>
            <a:picLocks noChangeAspect="1"/>
          </p:cNvPicPr>
          <p:nvPr/>
        </p:nvPicPr>
        <p:blipFill>
          <a:blip r:embed="rId5"/>
          <a:stretch>
            <a:fillRect/>
          </a:stretch>
        </p:blipFill>
        <p:spPr>
          <a:xfrm>
            <a:off x="6884153" y="4724400"/>
            <a:ext cx="1650247" cy="193477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solidFill>
                  <a:schemeClr val="accent4">
                    <a:lumMod val="75000"/>
                  </a:schemeClr>
                </a:solidFill>
              </a:rPr>
              <a:t>Grading Policy</a:t>
            </a:r>
            <a:endParaRPr lang="fr-CA" b="1" dirty="0" smtClean="0">
              <a:solidFill>
                <a:schemeClr val="accent4">
                  <a:lumMod val="75000"/>
                </a:schemeClr>
              </a:solidFill>
            </a:endParaRPr>
          </a:p>
        </p:txBody>
      </p:sp>
      <p:sp>
        <p:nvSpPr>
          <p:cNvPr id="4" name="Text Placeholder 3"/>
          <p:cNvSpPr>
            <a:spLocks noGrp="1"/>
          </p:cNvSpPr>
          <p:nvPr>
            <p:ph type="body" idx="1"/>
          </p:nvPr>
        </p:nvSpPr>
        <p:spPr>
          <a:xfrm>
            <a:off x="457200" y="1219201"/>
            <a:ext cx="4040188" cy="457200"/>
          </a:xfrm>
        </p:spPr>
        <p:txBody>
          <a:bodyPr/>
          <a:lstStyle/>
          <a:p>
            <a:pPr algn="ctr"/>
            <a:r>
              <a:rPr lang="en-US" sz="2800" dirty="0" smtClean="0">
                <a:solidFill>
                  <a:srgbClr val="FF6600"/>
                </a:solidFill>
              </a:rPr>
              <a:t>Homework Policy</a:t>
            </a:r>
            <a:endParaRPr lang="en-US" sz="2800" dirty="0">
              <a:solidFill>
                <a:srgbClr val="FF6600"/>
              </a:solidFill>
            </a:endParaRPr>
          </a:p>
        </p:txBody>
      </p:sp>
      <p:sp>
        <p:nvSpPr>
          <p:cNvPr id="5" name="Espace réservé du contenu 2"/>
          <p:cNvSpPr>
            <a:spLocks noGrp="1"/>
          </p:cNvSpPr>
          <p:nvPr>
            <p:ph sz="half" idx="2"/>
          </p:nvPr>
        </p:nvSpPr>
        <p:spPr>
          <a:xfrm>
            <a:off x="533400" y="1752600"/>
            <a:ext cx="4040188" cy="5105400"/>
          </a:xfrm>
        </p:spPr>
        <p:txBody>
          <a:bodyPr/>
          <a:lstStyle/>
          <a:p>
            <a:pPr>
              <a:buNone/>
            </a:pPr>
            <a:r>
              <a:rPr lang="en-US" b="1" dirty="0" smtClean="0"/>
              <a:t>Homework Assignments:</a:t>
            </a:r>
          </a:p>
          <a:p>
            <a:r>
              <a:rPr lang="en-US" dirty="0" smtClean="0"/>
              <a:t>Math homework Monday-Thursday</a:t>
            </a:r>
          </a:p>
          <a:p>
            <a:r>
              <a:rPr lang="en-US" dirty="0" smtClean="0"/>
              <a:t>Word Study Activity Monday-Thursday</a:t>
            </a:r>
          </a:p>
          <a:p>
            <a:r>
              <a:rPr lang="en-US" dirty="0" smtClean="0"/>
              <a:t>One Reading Comprehension passage assigned weekly</a:t>
            </a:r>
          </a:p>
          <a:p>
            <a:r>
              <a:rPr lang="en-US" dirty="0" smtClean="0"/>
              <a:t>20 minutes of independent reading Monday-Thursday (weekends are encouraged)</a:t>
            </a:r>
          </a:p>
        </p:txBody>
      </p:sp>
      <p:sp>
        <p:nvSpPr>
          <p:cNvPr id="6" name="Text Placeholder 5"/>
          <p:cNvSpPr>
            <a:spLocks noGrp="1"/>
          </p:cNvSpPr>
          <p:nvPr>
            <p:ph type="body" sz="quarter" idx="3"/>
          </p:nvPr>
        </p:nvSpPr>
        <p:spPr>
          <a:xfrm>
            <a:off x="4495800" y="1219200"/>
            <a:ext cx="4041775" cy="533400"/>
          </a:xfrm>
        </p:spPr>
        <p:txBody>
          <a:bodyPr/>
          <a:lstStyle/>
          <a:p>
            <a:r>
              <a:rPr lang="en-US" sz="2800" dirty="0" smtClean="0">
                <a:solidFill>
                  <a:srgbClr val="FF6600"/>
                </a:solidFill>
              </a:rPr>
              <a:t>Grading Criteria</a:t>
            </a:r>
            <a:endParaRPr lang="en-US" sz="2800" dirty="0">
              <a:solidFill>
                <a:srgbClr val="FF6600"/>
              </a:solidFill>
            </a:endParaRPr>
          </a:p>
        </p:txBody>
      </p:sp>
      <p:sp>
        <p:nvSpPr>
          <p:cNvPr id="7" name="Content Placeholder 6"/>
          <p:cNvSpPr>
            <a:spLocks noGrp="1"/>
          </p:cNvSpPr>
          <p:nvPr>
            <p:ph sz="quarter" idx="4"/>
          </p:nvPr>
        </p:nvSpPr>
        <p:spPr>
          <a:xfrm>
            <a:off x="4645025" y="1828800"/>
            <a:ext cx="4041775" cy="5029200"/>
          </a:xfrm>
        </p:spPr>
        <p:txBody>
          <a:bodyPr/>
          <a:lstStyle/>
          <a:p>
            <a:r>
              <a:rPr lang="en-US" b="1" dirty="0" smtClean="0"/>
              <a:t>Tests, Quizzes, &amp; Projects</a:t>
            </a:r>
            <a:r>
              <a:rPr lang="en-US" dirty="0" smtClean="0"/>
              <a:t>- 50%</a:t>
            </a:r>
          </a:p>
          <a:p>
            <a:r>
              <a:rPr lang="en-US" b="1" dirty="0" smtClean="0"/>
              <a:t>Class work/Participation</a:t>
            </a:r>
            <a:r>
              <a:rPr lang="en-US" dirty="0" smtClean="0"/>
              <a:t>- 40%</a:t>
            </a:r>
          </a:p>
          <a:p>
            <a:r>
              <a:rPr lang="en-US" b="1" dirty="0" smtClean="0"/>
              <a:t>Homework</a:t>
            </a:r>
            <a:r>
              <a:rPr lang="en-US" dirty="0" smtClean="0"/>
              <a:t>-10%</a:t>
            </a:r>
          </a:p>
          <a:p>
            <a:r>
              <a:rPr lang="en-US" u="sng" dirty="0" smtClean="0"/>
              <a:t>Unexcused</a:t>
            </a:r>
            <a:r>
              <a:rPr lang="en-US" dirty="0" smtClean="0"/>
              <a:t> class work &amp; homework is marked 50% off after the first day late and marked as a zero after the second. </a:t>
            </a:r>
          </a:p>
          <a:p>
            <a:endParaRPr lang="en-US" dirty="0" smtClean="0"/>
          </a:p>
        </p:txBody>
      </p:sp>
      <p:pic>
        <p:nvPicPr>
          <p:cNvPr id="8" name="Picture 7"/>
          <p:cNvPicPr>
            <a:picLocks noChangeAspect="1"/>
          </p:cNvPicPr>
          <p:nvPr/>
        </p:nvPicPr>
        <p:blipFill>
          <a:blip r:embed="rId4"/>
          <a:stretch>
            <a:fillRect/>
          </a:stretch>
        </p:blipFill>
        <p:spPr>
          <a:xfrm>
            <a:off x="6629400" y="0"/>
            <a:ext cx="2514600" cy="1371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fontAlgn="auto">
              <a:spcAft>
                <a:spcPts val="0"/>
              </a:spcAft>
              <a:defRPr/>
            </a:pPr>
            <a:r>
              <a:rPr lang="fr-CA" b="1" dirty="0" smtClean="0">
                <a:solidFill>
                  <a:schemeClr val="accent4">
                    <a:lumMod val="75000"/>
                  </a:schemeClr>
                </a:solidFill>
              </a:rPr>
              <a:t>Meet the Team</a:t>
            </a:r>
          </a:p>
        </p:txBody>
      </p:sp>
      <p:sp>
        <p:nvSpPr>
          <p:cNvPr id="4" name="Text Placeholder 3"/>
          <p:cNvSpPr>
            <a:spLocks noGrp="1"/>
          </p:cNvSpPr>
          <p:nvPr>
            <p:ph type="body" idx="1"/>
          </p:nvPr>
        </p:nvSpPr>
        <p:spPr>
          <a:xfrm>
            <a:off x="1065212" y="1295400"/>
            <a:ext cx="4040188" cy="639762"/>
          </a:xfrm>
        </p:spPr>
        <p:txBody>
          <a:bodyPr/>
          <a:lstStyle/>
          <a:p>
            <a:r>
              <a:rPr lang="en-US" dirty="0" smtClean="0">
                <a:solidFill>
                  <a:schemeClr val="accent4">
                    <a:lumMod val="75000"/>
                  </a:schemeClr>
                </a:solidFill>
              </a:rPr>
              <a:t>Homeroom Teachers</a:t>
            </a:r>
            <a:endParaRPr lang="en-US" dirty="0">
              <a:solidFill>
                <a:schemeClr val="accent4">
                  <a:lumMod val="75000"/>
                </a:schemeClr>
              </a:solidFill>
            </a:endParaRPr>
          </a:p>
        </p:txBody>
      </p:sp>
      <p:sp>
        <p:nvSpPr>
          <p:cNvPr id="3" name="Espace réservé du contenu 2"/>
          <p:cNvSpPr>
            <a:spLocks noGrp="1"/>
          </p:cNvSpPr>
          <p:nvPr>
            <p:ph sz="half" idx="2"/>
          </p:nvPr>
        </p:nvSpPr>
        <p:spPr>
          <a:xfrm>
            <a:off x="457200" y="2068512"/>
            <a:ext cx="4267200" cy="4637088"/>
          </a:xfrm>
        </p:spPr>
        <p:txBody>
          <a:bodyPr rtlCol="0">
            <a:normAutofit/>
          </a:bodyPr>
          <a:lstStyle/>
          <a:p>
            <a:pPr fontAlgn="auto">
              <a:spcAft>
                <a:spcPts val="0"/>
              </a:spcAft>
              <a:defRPr/>
            </a:pPr>
            <a:r>
              <a:rPr lang="fr-CA" sz="4800" dirty="0" smtClean="0">
                <a:solidFill>
                  <a:schemeClr val="tx1">
                    <a:lumMod val="75000"/>
                    <a:lumOff val="25000"/>
                  </a:schemeClr>
                </a:solidFill>
              </a:rPr>
              <a:t>Mrs. </a:t>
            </a:r>
            <a:r>
              <a:rPr lang="fr-CA" sz="4800" dirty="0" err="1" smtClean="0">
                <a:solidFill>
                  <a:schemeClr val="tx1">
                    <a:lumMod val="75000"/>
                    <a:lumOff val="25000"/>
                  </a:schemeClr>
                </a:solidFill>
              </a:rPr>
              <a:t>Manlove</a:t>
            </a:r>
            <a:endParaRPr lang="fr-CA" sz="4800" dirty="0" smtClean="0">
              <a:solidFill>
                <a:schemeClr val="tx1">
                  <a:lumMod val="75000"/>
                  <a:lumOff val="25000"/>
                </a:schemeClr>
              </a:solidFill>
            </a:endParaRPr>
          </a:p>
          <a:p>
            <a:pPr fontAlgn="auto">
              <a:spcAft>
                <a:spcPts val="0"/>
              </a:spcAft>
              <a:buFont typeface="Arial" pitchFamily="34" charset="0"/>
              <a:buChar char="•"/>
              <a:defRPr/>
            </a:pPr>
            <a:r>
              <a:rPr lang="fr-CA" sz="4800" dirty="0" smtClean="0">
                <a:solidFill>
                  <a:schemeClr val="tx1">
                    <a:lumMod val="75000"/>
                    <a:lumOff val="25000"/>
                  </a:schemeClr>
                </a:solidFill>
              </a:rPr>
              <a:t>Ms. </a:t>
            </a:r>
            <a:r>
              <a:rPr lang="fr-CA" sz="4800" dirty="0" err="1" smtClean="0">
                <a:solidFill>
                  <a:schemeClr val="tx1">
                    <a:lumMod val="75000"/>
                    <a:lumOff val="25000"/>
                  </a:schemeClr>
                </a:solidFill>
              </a:rPr>
              <a:t>Gembicki</a:t>
            </a:r>
            <a:endParaRPr lang="fr-CA" sz="4800" dirty="0" smtClean="0">
              <a:solidFill>
                <a:schemeClr val="tx1">
                  <a:lumMod val="75000"/>
                  <a:lumOff val="25000"/>
                </a:schemeClr>
              </a:solidFill>
            </a:endParaRPr>
          </a:p>
          <a:p>
            <a:pPr fontAlgn="auto">
              <a:spcAft>
                <a:spcPts val="0"/>
              </a:spcAft>
              <a:buFont typeface="Arial" pitchFamily="34" charset="0"/>
              <a:buChar char="•"/>
              <a:defRPr/>
            </a:pPr>
            <a:r>
              <a:rPr lang="fr-CA" sz="4800" dirty="0" smtClean="0">
                <a:solidFill>
                  <a:schemeClr val="tx1">
                    <a:lumMod val="75000"/>
                    <a:lumOff val="25000"/>
                  </a:schemeClr>
                </a:solidFill>
              </a:rPr>
              <a:t>Mrs. Prier</a:t>
            </a:r>
          </a:p>
          <a:p>
            <a:pPr algn="ctr" fontAlgn="auto">
              <a:spcAft>
                <a:spcPts val="0"/>
              </a:spcAft>
              <a:buNone/>
              <a:defRPr/>
            </a:pPr>
            <a:r>
              <a:rPr lang="fr-CA" b="1" dirty="0" smtClean="0">
                <a:solidFill>
                  <a:schemeClr val="tx1">
                    <a:lumMod val="75000"/>
                    <a:lumOff val="25000"/>
                  </a:schemeClr>
                </a:solidFill>
              </a:rPr>
              <a:t>  </a:t>
            </a:r>
          </a:p>
        </p:txBody>
      </p:sp>
      <p:sp>
        <p:nvSpPr>
          <p:cNvPr id="5" name="Text Placeholder 4"/>
          <p:cNvSpPr>
            <a:spLocks noGrp="1"/>
          </p:cNvSpPr>
          <p:nvPr>
            <p:ph type="body" sz="quarter" idx="3"/>
          </p:nvPr>
        </p:nvSpPr>
        <p:spPr>
          <a:xfrm>
            <a:off x="4645025" y="1295400"/>
            <a:ext cx="4041775" cy="639762"/>
          </a:xfrm>
        </p:spPr>
        <p:txBody>
          <a:bodyPr/>
          <a:lstStyle/>
          <a:p>
            <a:r>
              <a:rPr lang="en-US" dirty="0" smtClean="0">
                <a:solidFill>
                  <a:schemeClr val="accent4">
                    <a:lumMod val="75000"/>
                  </a:schemeClr>
                </a:solidFill>
              </a:rPr>
              <a:t>Instructional Support Teachers</a:t>
            </a:r>
            <a:endParaRPr lang="en-US" dirty="0">
              <a:solidFill>
                <a:schemeClr val="accent4">
                  <a:lumMod val="75000"/>
                </a:schemeClr>
              </a:solidFill>
            </a:endParaRPr>
          </a:p>
        </p:txBody>
      </p:sp>
      <p:sp>
        <p:nvSpPr>
          <p:cNvPr id="6" name="Content Placeholder 5"/>
          <p:cNvSpPr>
            <a:spLocks noGrp="1"/>
          </p:cNvSpPr>
          <p:nvPr>
            <p:ph sz="quarter" idx="4"/>
          </p:nvPr>
        </p:nvSpPr>
        <p:spPr>
          <a:xfrm>
            <a:off x="5029200" y="2362200"/>
            <a:ext cx="3810000" cy="5029200"/>
          </a:xfrm>
        </p:spPr>
        <p:txBody>
          <a:bodyPr/>
          <a:lstStyle/>
          <a:p>
            <a:pPr fontAlgn="auto">
              <a:spcAft>
                <a:spcPts val="0"/>
              </a:spcAft>
              <a:defRPr/>
            </a:pPr>
            <a:r>
              <a:rPr lang="fr-CA" sz="2800" dirty="0" smtClean="0">
                <a:solidFill>
                  <a:schemeClr val="tx1">
                    <a:lumMod val="75000"/>
                    <a:lumOff val="25000"/>
                  </a:schemeClr>
                </a:solidFill>
              </a:rPr>
              <a:t>Mrs. </a:t>
            </a:r>
            <a:r>
              <a:rPr lang="fr-CA" sz="2800" dirty="0" err="1" smtClean="0">
                <a:solidFill>
                  <a:schemeClr val="tx1">
                    <a:lumMod val="75000"/>
                    <a:lumOff val="25000"/>
                  </a:schemeClr>
                </a:solidFill>
              </a:rPr>
              <a:t>Crotty</a:t>
            </a:r>
            <a:endParaRPr lang="fr-CA" sz="2800" dirty="0" smtClean="0">
              <a:solidFill>
                <a:schemeClr val="tx1">
                  <a:lumMod val="75000"/>
                  <a:lumOff val="25000"/>
                </a:schemeClr>
              </a:solidFill>
            </a:endParaRPr>
          </a:p>
          <a:p>
            <a:pPr fontAlgn="auto">
              <a:spcAft>
                <a:spcPts val="0"/>
              </a:spcAft>
              <a:defRPr/>
            </a:pPr>
            <a:r>
              <a:rPr lang="fr-CA" sz="2800" dirty="0" smtClean="0">
                <a:solidFill>
                  <a:schemeClr val="tx1">
                    <a:lumMod val="75000"/>
                    <a:lumOff val="25000"/>
                  </a:schemeClr>
                </a:solidFill>
              </a:rPr>
              <a:t>Ms. Edwards</a:t>
            </a:r>
          </a:p>
          <a:p>
            <a:pPr fontAlgn="auto">
              <a:spcAft>
                <a:spcPts val="0"/>
              </a:spcAft>
              <a:defRPr/>
            </a:pPr>
            <a:r>
              <a:rPr lang="fr-CA" sz="2800" dirty="0" smtClean="0">
                <a:solidFill>
                  <a:schemeClr val="tx1">
                    <a:lumMod val="75000"/>
                    <a:lumOff val="25000"/>
                  </a:schemeClr>
                </a:solidFill>
              </a:rPr>
              <a:t>Ms. </a:t>
            </a:r>
            <a:r>
              <a:rPr lang="fr-CA" sz="2800" dirty="0" err="1" smtClean="0">
                <a:solidFill>
                  <a:schemeClr val="tx1">
                    <a:lumMod val="75000"/>
                    <a:lumOff val="25000"/>
                  </a:schemeClr>
                </a:solidFill>
              </a:rPr>
              <a:t>Eubanks</a:t>
            </a:r>
            <a:endParaRPr lang="fr-CA" sz="2800" dirty="0" smtClean="0">
              <a:solidFill>
                <a:schemeClr val="tx1">
                  <a:lumMod val="75000"/>
                  <a:lumOff val="25000"/>
                </a:schemeClr>
              </a:solidFill>
            </a:endParaRPr>
          </a:p>
          <a:p>
            <a:pPr fontAlgn="auto">
              <a:spcAft>
                <a:spcPts val="0"/>
              </a:spcAft>
              <a:defRPr/>
            </a:pPr>
            <a:r>
              <a:rPr lang="fr-CA" sz="2800" dirty="0" smtClean="0">
                <a:solidFill>
                  <a:schemeClr val="tx1">
                    <a:lumMod val="75000"/>
                    <a:lumOff val="25000"/>
                  </a:schemeClr>
                </a:solidFill>
              </a:rPr>
              <a:t>Mrs. </a:t>
            </a:r>
            <a:r>
              <a:rPr lang="fr-CA" sz="2800" dirty="0" err="1" smtClean="0">
                <a:solidFill>
                  <a:schemeClr val="tx1">
                    <a:lumMod val="75000"/>
                    <a:lumOff val="25000"/>
                  </a:schemeClr>
                </a:solidFill>
              </a:rPr>
              <a:t>Gaugh</a:t>
            </a:r>
            <a:endParaRPr lang="fr-CA" sz="2800" dirty="0" smtClean="0">
              <a:solidFill>
                <a:schemeClr val="tx1">
                  <a:lumMod val="75000"/>
                  <a:lumOff val="25000"/>
                </a:schemeClr>
              </a:solidFill>
            </a:endParaRPr>
          </a:p>
          <a:p>
            <a:pPr fontAlgn="auto">
              <a:spcAft>
                <a:spcPts val="0"/>
              </a:spcAft>
              <a:buFont typeface="Arial" pitchFamily="34" charset="0"/>
              <a:buChar char="•"/>
              <a:defRPr/>
            </a:pPr>
            <a:r>
              <a:rPr lang="fr-CA" sz="2800" dirty="0" smtClean="0">
                <a:solidFill>
                  <a:schemeClr val="tx1">
                    <a:lumMod val="75000"/>
                    <a:lumOff val="25000"/>
                  </a:schemeClr>
                </a:solidFill>
              </a:rPr>
              <a:t>Mrs. </a:t>
            </a:r>
            <a:r>
              <a:rPr lang="fr-CA" sz="2800" dirty="0" err="1" smtClean="0">
                <a:solidFill>
                  <a:schemeClr val="tx1">
                    <a:lumMod val="75000"/>
                    <a:lumOff val="25000"/>
                  </a:schemeClr>
                </a:solidFill>
              </a:rPr>
              <a:t>Pulone</a:t>
            </a:r>
            <a:endParaRPr lang="fr-CA" sz="2800" dirty="0" smtClean="0">
              <a:solidFill>
                <a:schemeClr val="tx1">
                  <a:lumMod val="75000"/>
                  <a:lumOff val="25000"/>
                </a:schemeClr>
              </a:solidFill>
            </a:endParaRPr>
          </a:p>
          <a:p>
            <a:pPr fontAlgn="auto">
              <a:spcAft>
                <a:spcPts val="0"/>
              </a:spcAft>
              <a:buFont typeface="Arial" pitchFamily="34" charset="0"/>
              <a:buChar char="•"/>
              <a:defRPr/>
            </a:pPr>
            <a:r>
              <a:rPr lang="fr-CA" sz="2800" dirty="0" smtClean="0">
                <a:solidFill>
                  <a:schemeClr val="tx1">
                    <a:lumMod val="75000"/>
                    <a:lumOff val="25000"/>
                  </a:schemeClr>
                </a:solidFill>
              </a:rPr>
              <a:t>Mrs. </a:t>
            </a:r>
            <a:r>
              <a:rPr lang="fr-CA" sz="2800" dirty="0" err="1" smtClean="0">
                <a:solidFill>
                  <a:schemeClr val="tx1">
                    <a:lumMod val="75000"/>
                    <a:lumOff val="25000"/>
                  </a:schemeClr>
                </a:solidFill>
              </a:rPr>
              <a:t>Redd</a:t>
            </a:r>
            <a:endParaRPr lang="fr-CA" sz="2800" dirty="0" smtClean="0">
              <a:solidFill>
                <a:schemeClr val="tx1">
                  <a:lumMod val="75000"/>
                  <a:lumOff val="25000"/>
                </a:schemeClr>
              </a:solidFill>
            </a:endParaRPr>
          </a:p>
          <a:p>
            <a:pPr fontAlgn="auto">
              <a:spcAft>
                <a:spcPts val="0"/>
              </a:spcAft>
              <a:buFont typeface="Arial" pitchFamily="34" charset="0"/>
              <a:buChar char="•"/>
              <a:defRPr/>
            </a:pPr>
            <a:endParaRPr lang="fr-CA" sz="2800" dirty="0" smtClean="0">
              <a:solidFill>
                <a:schemeClr val="tx1">
                  <a:lumMod val="75000"/>
                  <a:lumOff val="25000"/>
                </a:schemeClr>
              </a:solidFill>
            </a:endParaRPr>
          </a:p>
          <a:p>
            <a:pPr fontAlgn="auto">
              <a:spcAft>
                <a:spcPts val="0"/>
              </a:spcAft>
              <a:buFont typeface="Arial" pitchFamily="34" charset="0"/>
              <a:buChar char="•"/>
              <a:defRPr/>
            </a:pPr>
            <a:endParaRPr lang="fr-CA" sz="2800" dirty="0" smtClean="0">
              <a:solidFill>
                <a:schemeClr val="tx1">
                  <a:lumMod val="75000"/>
                  <a:lumOff val="25000"/>
                </a:schemeClr>
              </a:solidFill>
            </a:endParaRPr>
          </a:p>
          <a:p>
            <a:endParaRPr lang="en-US" sz="2000" dirty="0"/>
          </a:p>
        </p:txBody>
      </p:sp>
      <p:pic>
        <p:nvPicPr>
          <p:cNvPr id="7" name="Picture 6"/>
          <p:cNvPicPr>
            <a:picLocks noChangeAspect="1"/>
          </p:cNvPicPr>
          <p:nvPr/>
        </p:nvPicPr>
        <p:blipFill>
          <a:blip r:embed="rId3"/>
          <a:stretch>
            <a:fillRect/>
          </a:stretch>
        </p:blipFill>
        <p:spPr>
          <a:xfrm>
            <a:off x="914400" y="5867400"/>
            <a:ext cx="7391400" cy="990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62200" y="0"/>
            <a:ext cx="6324600" cy="1219200"/>
          </a:xfrm>
        </p:spPr>
        <p:txBody>
          <a:bodyPr/>
          <a:lstStyle/>
          <a:p>
            <a:r>
              <a:rPr lang="en-US" dirty="0" smtClean="0">
                <a:solidFill>
                  <a:srgbClr val="FF0000"/>
                </a:solidFill>
              </a:rPr>
              <a:t>Gradual Release of Responsibility</a:t>
            </a:r>
            <a:endParaRPr lang="fr-CA" dirty="0" smtClean="0">
              <a:solidFill>
                <a:srgbClr val="FF0000"/>
              </a:solidFill>
            </a:endParaRPr>
          </a:p>
        </p:txBody>
      </p:sp>
      <p:sp>
        <p:nvSpPr>
          <p:cNvPr id="4" name="Text Placeholder 3"/>
          <p:cNvSpPr>
            <a:spLocks noGrp="1"/>
          </p:cNvSpPr>
          <p:nvPr>
            <p:ph type="body" idx="1"/>
          </p:nvPr>
        </p:nvSpPr>
        <p:spPr>
          <a:xfrm>
            <a:off x="457200" y="990600"/>
            <a:ext cx="4040188" cy="457200"/>
          </a:xfrm>
        </p:spPr>
        <p:txBody>
          <a:bodyPr/>
          <a:lstStyle/>
          <a:p>
            <a:pPr algn="ctr"/>
            <a:r>
              <a:rPr lang="en-US" sz="2800" dirty="0" smtClean="0">
                <a:solidFill>
                  <a:srgbClr val="FF0000"/>
                </a:solidFill>
              </a:rPr>
              <a:t>PBIS</a:t>
            </a:r>
            <a:endParaRPr lang="en-US" sz="2800" dirty="0">
              <a:solidFill>
                <a:srgbClr val="FF0000"/>
              </a:solidFill>
            </a:endParaRPr>
          </a:p>
        </p:txBody>
      </p:sp>
      <p:sp>
        <p:nvSpPr>
          <p:cNvPr id="5" name="Espace réservé du contenu 2"/>
          <p:cNvSpPr>
            <a:spLocks noGrp="1"/>
          </p:cNvSpPr>
          <p:nvPr>
            <p:ph sz="half" idx="2"/>
          </p:nvPr>
        </p:nvSpPr>
        <p:spPr>
          <a:xfrm>
            <a:off x="533400" y="1371600"/>
            <a:ext cx="3733800" cy="5105399"/>
          </a:xfrm>
        </p:spPr>
        <p:txBody>
          <a:bodyPr/>
          <a:lstStyle/>
          <a:p>
            <a:pPr algn="ctr">
              <a:buNone/>
            </a:pPr>
            <a:r>
              <a:rPr lang="en-US" b="1" dirty="0" smtClean="0"/>
              <a:t>Respectful</a:t>
            </a:r>
            <a:r>
              <a:rPr lang="en-US" dirty="0" smtClean="0"/>
              <a:t>      </a:t>
            </a:r>
            <a:r>
              <a:rPr lang="en-US" b="1" dirty="0" smtClean="0"/>
              <a:t>On-task</a:t>
            </a:r>
            <a:endParaRPr lang="en-US" dirty="0" smtClean="0"/>
          </a:p>
          <a:p>
            <a:pPr algn="ctr">
              <a:buNone/>
            </a:pPr>
            <a:r>
              <a:rPr lang="en-US" b="1" dirty="0" smtClean="0"/>
              <a:t>Cooperative</a:t>
            </a:r>
            <a:r>
              <a:rPr lang="en-US" dirty="0" smtClean="0"/>
              <a:t>       </a:t>
            </a:r>
            <a:r>
              <a:rPr lang="en-US" b="1" dirty="0" smtClean="0"/>
              <a:t>Kind</a:t>
            </a:r>
            <a:r>
              <a:rPr lang="en-US" dirty="0" smtClean="0"/>
              <a:t> </a:t>
            </a:r>
          </a:p>
          <a:p>
            <a:pPr algn="ctr">
              <a:buNone/>
            </a:pPr>
            <a:r>
              <a:rPr lang="en-US" b="1" u="sng" dirty="0" smtClean="0">
                <a:solidFill>
                  <a:srgbClr val="FF0000"/>
                </a:solidFill>
              </a:rPr>
              <a:t>Year Long Goal:</a:t>
            </a:r>
          </a:p>
          <a:p>
            <a:pPr algn="ctr">
              <a:buNone/>
            </a:pPr>
            <a:r>
              <a:rPr lang="en-US" dirty="0" smtClean="0"/>
              <a:t>To develop 5</a:t>
            </a:r>
            <a:r>
              <a:rPr lang="en-US" baseline="30000" dirty="0" smtClean="0"/>
              <a:t>th</a:t>
            </a:r>
            <a:r>
              <a:rPr lang="en-US" dirty="0" smtClean="0"/>
              <a:t> graders who are confident and prepared to transition successfully to Middle school!</a:t>
            </a:r>
          </a:p>
          <a:p>
            <a:pPr algn="ctr">
              <a:buNone/>
            </a:pPr>
            <a:r>
              <a:rPr lang="en-US" b="1" dirty="0" smtClean="0">
                <a:solidFill>
                  <a:srgbClr val="FF0000"/>
                </a:solidFill>
              </a:rPr>
              <a:t>Positive Behavior </a:t>
            </a:r>
            <a:r>
              <a:rPr lang="en-US" b="1" u="sng" dirty="0" smtClean="0">
                <a:solidFill>
                  <a:srgbClr val="FF0000"/>
                </a:solidFill>
              </a:rPr>
              <a:t>Incentives:</a:t>
            </a:r>
          </a:p>
          <a:p>
            <a:pPr algn="ctr">
              <a:buNone/>
            </a:pPr>
            <a:r>
              <a:rPr lang="en-US" dirty="0" smtClean="0"/>
              <a:t>Dog club, school store, bingo points, &amp; quarterly school wide activities! </a:t>
            </a:r>
          </a:p>
          <a:p>
            <a:pPr>
              <a:buNone/>
            </a:pPr>
            <a:endParaRPr lang="en-US" sz="2800" dirty="0" smtClean="0"/>
          </a:p>
        </p:txBody>
      </p:sp>
      <p:sp>
        <p:nvSpPr>
          <p:cNvPr id="6" name="Text Placeholder 5"/>
          <p:cNvSpPr>
            <a:spLocks noGrp="1"/>
          </p:cNvSpPr>
          <p:nvPr>
            <p:ph type="body" sz="quarter" idx="3"/>
          </p:nvPr>
        </p:nvSpPr>
        <p:spPr>
          <a:xfrm>
            <a:off x="4495800" y="1295400"/>
            <a:ext cx="4041775" cy="457200"/>
          </a:xfrm>
        </p:spPr>
        <p:txBody>
          <a:bodyPr/>
          <a:lstStyle/>
          <a:p>
            <a:r>
              <a:rPr lang="en-US" sz="2800" dirty="0" smtClean="0">
                <a:solidFill>
                  <a:srgbClr val="FF0000"/>
                </a:solidFill>
              </a:rPr>
              <a:t>Student Responsibility</a:t>
            </a:r>
            <a:endParaRPr lang="en-US" sz="2800" dirty="0">
              <a:solidFill>
                <a:srgbClr val="FF0000"/>
              </a:solidFill>
            </a:endParaRPr>
          </a:p>
        </p:txBody>
      </p:sp>
      <p:sp>
        <p:nvSpPr>
          <p:cNvPr id="7" name="Content Placeholder 6"/>
          <p:cNvSpPr>
            <a:spLocks noGrp="1"/>
          </p:cNvSpPr>
          <p:nvPr>
            <p:ph sz="quarter" idx="4"/>
          </p:nvPr>
        </p:nvSpPr>
        <p:spPr>
          <a:xfrm>
            <a:off x="4645025" y="1752600"/>
            <a:ext cx="4041775" cy="5105400"/>
          </a:xfrm>
        </p:spPr>
        <p:txBody>
          <a:bodyPr/>
          <a:lstStyle/>
          <a:p>
            <a:r>
              <a:rPr lang="en-US" sz="2200" dirty="0" smtClean="0"/>
              <a:t>Participate in class and be engaged learners.</a:t>
            </a:r>
          </a:p>
          <a:p>
            <a:r>
              <a:rPr lang="en-US" sz="2200" dirty="0" smtClean="0"/>
              <a:t>Follow the PBIS and classroom expectations </a:t>
            </a:r>
          </a:p>
          <a:p>
            <a:r>
              <a:rPr lang="en-US" sz="2200" dirty="0" smtClean="0"/>
              <a:t>Complete &amp; turn in daily homework. </a:t>
            </a:r>
          </a:p>
          <a:p>
            <a:r>
              <a:rPr lang="en-US" sz="2200" dirty="0" smtClean="0"/>
              <a:t>Complete all class work &amp; projects on time. </a:t>
            </a:r>
          </a:p>
          <a:p>
            <a:r>
              <a:rPr lang="en-US" sz="2200" dirty="0" smtClean="0"/>
              <a:t>Organize desk and materials</a:t>
            </a:r>
          </a:p>
          <a:p>
            <a:r>
              <a:rPr lang="en-US" sz="2200" dirty="0" smtClean="0"/>
              <a:t>Have agenda books at school daily.</a:t>
            </a:r>
          </a:p>
          <a:p>
            <a:r>
              <a:rPr lang="en-US" sz="2200" dirty="0" smtClean="0"/>
              <a:t>Set personal quarterly academic goals.</a:t>
            </a:r>
          </a:p>
          <a:p>
            <a:endParaRPr lang="en-US" dirty="0" smtClean="0"/>
          </a:p>
        </p:txBody>
      </p:sp>
      <p:pic>
        <p:nvPicPr>
          <p:cNvPr id="8" name="Picture 7" descr="thumbnail-4.jpg"/>
          <p:cNvPicPr>
            <a:picLocks noChangeAspect="1"/>
          </p:cNvPicPr>
          <p:nvPr/>
        </p:nvPicPr>
        <p:blipFill>
          <a:blip r:embed="rId4"/>
          <a:stretch>
            <a:fillRect/>
          </a:stretch>
        </p:blipFill>
        <p:spPr>
          <a:xfrm>
            <a:off x="1" y="0"/>
            <a:ext cx="1447799" cy="144779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solidFill>
                  <a:srgbClr val="008000"/>
                </a:solidFill>
              </a:rPr>
              <a:t>Field Trips/ Student Leadership Teams </a:t>
            </a:r>
            <a:endParaRPr lang="fr-CA" b="1" dirty="0" smtClean="0">
              <a:solidFill>
                <a:srgbClr val="008000"/>
              </a:solidFill>
            </a:endParaRPr>
          </a:p>
        </p:txBody>
      </p:sp>
      <p:sp>
        <p:nvSpPr>
          <p:cNvPr id="4" name="Text Placeholder 3"/>
          <p:cNvSpPr>
            <a:spLocks noGrp="1"/>
          </p:cNvSpPr>
          <p:nvPr>
            <p:ph type="body" idx="1"/>
          </p:nvPr>
        </p:nvSpPr>
        <p:spPr/>
        <p:txBody>
          <a:bodyPr/>
          <a:lstStyle/>
          <a:p>
            <a:pPr algn="ctr"/>
            <a:r>
              <a:rPr lang="en-US" sz="2800" dirty="0" smtClean="0">
                <a:solidFill>
                  <a:srgbClr val="008000"/>
                </a:solidFill>
              </a:rPr>
              <a:t>Field Trips</a:t>
            </a:r>
            <a:endParaRPr lang="en-US" sz="2800" dirty="0">
              <a:solidFill>
                <a:srgbClr val="008000"/>
              </a:solidFill>
            </a:endParaRPr>
          </a:p>
        </p:txBody>
      </p:sp>
      <p:sp>
        <p:nvSpPr>
          <p:cNvPr id="5" name="Espace réservé du contenu 2"/>
          <p:cNvSpPr>
            <a:spLocks noGrp="1"/>
          </p:cNvSpPr>
          <p:nvPr>
            <p:ph sz="half" idx="2"/>
          </p:nvPr>
        </p:nvSpPr>
        <p:spPr>
          <a:xfrm>
            <a:off x="457200" y="2209800"/>
            <a:ext cx="4040188" cy="3311525"/>
          </a:xfrm>
        </p:spPr>
        <p:txBody>
          <a:bodyPr/>
          <a:lstStyle/>
          <a:p>
            <a:r>
              <a:rPr lang="en-US" sz="2800" dirty="0" smtClean="0"/>
              <a:t>Fort McHenry</a:t>
            </a:r>
          </a:p>
          <a:p>
            <a:r>
              <a:rPr lang="en-US" sz="2800" dirty="0" smtClean="0"/>
              <a:t>Robinson Nature Center</a:t>
            </a:r>
          </a:p>
          <a:p>
            <a:r>
              <a:rPr lang="en-US" sz="2800" dirty="0" smtClean="0"/>
              <a:t>Toby’s Theater</a:t>
            </a:r>
          </a:p>
          <a:p>
            <a:r>
              <a:rPr lang="en-US" sz="2800" dirty="0" smtClean="0"/>
              <a:t>UMBC</a:t>
            </a:r>
          </a:p>
          <a:p>
            <a:r>
              <a:rPr lang="en-US" sz="2800" dirty="0" smtClean="0"/>
              <a:t>Washington D.C. </a:t>
            </a:r>
          </a:p>
          <a:p>
            <a:pPr>
              <a:buNone/>
            </a:pPr>
            <a:endParaRPr lang="en-US" dirty="0" smtClean="0"/>
          </a:p>
        </p:txBody>
      </p:sp>
      <p:sp>
        <p:nvSpPr>
          <p:cNvPr id="6" name="Text Placeholder 5"/>
          <p:cNvSpPr>
            <a:spLocks noGrp="1"/>
          </p:cNvSpPr>
          <p:nvPr>
            <p:ph type="body" sz="quarter" idx="3"/>
          </p:nvPr>
        </p:nvSpPr>
        <p:spPr/>
        <p:txBody>
          <a:bodyPr/>
          <a:lstStyle/>
          <a:p>
            <a:r>
              <a:rPr lang="en-US" sz="2800" dirty="0" smtClean="0">
                <a:solidFill>
                  <a:srgbClr val="008000"/>
                </a:solidFill>
              </a:rPr>
              <a:t>Student Leadership Teams</a:t>
            </a:r>
            <a:endParaRPr lang="en-US" sz="2800" dirty="0">
              <a:solidFill>
                <a:srgbClr val="008000"/>
              </a:solidFill>
            </a:endParaRPr>
          </a:p>
        </p:txBody>
      </p:sp>
      <p:sp>
        <p:nvSpPr>
          <p:cNvPr id="7" name="Content Placeholder 6"/>
          <p:cNvSpPr>
            <a:spLocks noGrp="1"/>
          </p:cNvSpPr>
          <p:nvPr>
            <p:ph sz="quarter" idx="4"/>
          </p:nvPr>
        </p:nvSpPr>
        <p:spPr>
          <a:xfrm>
            <a:off x="4648200" y="2133600"/>
            <a:ext cx="4041775" cy="3951288"/>
          </a:xfrm>
        </p:spPr>
        <p:txBody>
          <a:bodyPr/>
          <a:lstStyle/>
          <a:p>
            <a:r>
              <a:rPr lang="en-US" sz="3000" dirty="0" smtClean="0"/>
              <a:t>School Safety Patrols </a:t>
            </a:r>
          </a:p>
          <a:p>
            <a:r>
              <a:rPr lang="en-US" sz="3000" dirty="0" smtClean="0"/>
              <a:t>Battle of the Books</a:t>
            </a:r>
          </a:p>
          <a:p>
            <a:r>
              <a:rPr lang="en-US" sz="3000" dirty="0" smtClean="0"/>
              <a:t>CRES TV/Radio Morning Announcements</a:t>
            </a:r>
          </a:p>
          <a:p>
            <a:r>
              <a:rPr lang="en-US" sz="3000" dirty="0" smtClean="0"/>
              <a:t>School Store Workers</a:t>
            </a:r>
          </a:p>
          <a:p>
            <a:r>
              <a:rPr lang="en-US" sz="3000" dirty="0" smtClean="0"/>
              <a:t>Breakfast Distributors</a:t>
            </a:r>
          </a:p>
          <a:p>
            <a:r>
              <a:rPr lang="en-US" sz="3000" dirty="0" smtClean="0"/>
              <a:t>Book Cart Workers</a:t>
            </a:r>
          </a:p>
        </p:txBody>
      </p:sp>
      <p:pic>
        <p:nvPicPr>
          <p:cNvPr id="8" name="Picture 7" descr="Unknown.jpeg"/>
          <p:cNvPicPr>
            <a:picLocks noChangeAspect="1"/>
          </p:cNvPicPr>
          <p:nvPr/>
        </p:nvPicPr>
        <p:blipFill>
          <a:blip r:embed="rId4"/>
          <a:stretch>
            <a:fillRect/>
          </a:stretch>
        </p:blipFill>
        <p:spPr>
          <a:xfrm>
            <a:off x="228600" y="4752572"/>
            <a:ext cx="3378200" cy="210542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2000" y="228600"/>
            <a:ext cx="8229600" cy="1143000"/>
          </a:xfrm>
        </p:spPr>
        <p:txBody>
          <a:bodyPr/>
          <a:lstStyle/>
          <a:p>
            <a:r>
              <a:rPr lang="en-US" b="1" dirty="0" smtClean="0">
                <a:solidFill>
                  <a:srgbClr val="FF6600"/>
                </a:solidFill>
              </a:rPr>
              <a:t>Binder/Organization</a:t>
            </a:r>
            <a:endParaRPr lang="fr-CA" b="1" dirty="0" smtClean="0">
              <a:solidFill>
                <a:srgbClr val="FF6600"/>
              </a:solidFill>
            </a:endParaRPr>
          </a:p>
        </p:txBody>
      </p:sp>
      <p:sp>
        <p:nvSpPr>
          <p:cNvPr id="5" name="Espace réservé du contenu 2"/>
          <p:cNvSpPr>
            <a:spLocks noGrp="1"/>
          </p:cNvSpPr>
          <p:nvPr>
            <p:ph sz="half" idx="2"/>
          </p:nvPr>
        </p:nvSpPr>
        <p:spPr>
          <a:xfrm>
            <a:off x="457200" y="1905000"/>
            <a:ext cx="4040188" cy="4953000"/>
          </a:xfrm>
        </p:spPr>
        <p:txBody>
          <a:bodyPr/>
          <a:lstStyle/>
          <a:p>
            <a:pPr algn="ctr">
              <a:buNone/>
            </a:pPr>
            <a:r>
              <a:rPr lang="en-US" sz="3600" b="1" dirty="0" smtClean="0"/>
              <a:t>Binder</a:t>
            </a:r>
          </a:p>
          <a:p>
            <a:r>
              <a:rPr lang="en-US" sz="2800" dirty="0" smtClean="0"/>
              <a:t>Your child’s binder needs to be checked </a:t>
            </a:r>
            <a:r>
              <a:rPr lang="en-US" sz="2800" b="1" dirty="0" smtClean="0"/>
              <a:t>DAILY</a:t>
            </a:r>
            <a:r>
              <a:rPr lang="en-US" sz="2800" dirty="0" smtClean="0"/>
              <a:t>! </a:t>
            </a:r>
          </a:p>
          <a:p>
            <a:r>
              <a:rPr lang="en-US" sz="2800" dirty="0" smtClean="0"/>
              <a:t>It contains your child’s agenda book as well as homework folder.  </a:t>
            </a:r>
          </a:p>
          <a:p>
            <a:r>
              <a:rPr lang="en-US" sz="2800" dirty="0" smtClean="0"/>
              <a:t>All notes sent home will be placed in the homework folder.   </a:t>
            </a:r>
          </a:p>
          <a:p>
            <a:endParaRPr lang="en-US" sz="2600" dirty="0" smtClean="0"/>
          </a:p>
        </p:txBody>
      </p:sp>
      <p:sp>
        <p:nvSpPr>
          <p:cNvPr id="7" name="Content Placeholder 6"/>
          <p:cNvSpPr>
            <a:spLocks noGrp="1"/>
          </p:cNvSpPr>
          <p:nvPr>
            <p:ph sz="quarter" idx="4"/>
          </p:nvPr>
        </p:nvSpPr>
        <p:spPr>
          <a:xfrm>
            <a:off x="4724400" y="1828800"/>
            <a:ext cx="4041775" cy="5334000"/>
          </a:xfrm>
        </p:spPr>
        <p:txBody>
          <a:bodyPr/>
          <a:lstStyle/>
          <a:p>
            <a:pPr algn="ctr">
              <a:buNone/>
            </a:pPr>
            <a:r>
              <a:rPr lang="en-US" sz="3600" b="1" dirty="0" smtClean="0"/>
              <a:t>Organization</a:t>
            </a:r>
            <a:endParaRPr lang="en-US" dirty="0" smtClean="0"/>
          </a:p>
          <a:p>
            <a:r>
              <a:rPr lang="en-US" dirty="0" smtClean="0"/>
              <a:t>It is critical you help your child stay organized.</a:t>
            </a:r>
          </a:p>
          <a:p>
            <a:r>
              <a:rPr lang="en-US" dirty="0" smtClean="0"/>
              <a:t>I will check desks/binders each week to help students stay on track.</a:t>
            </a:r>
          </a:p>
          <a:p>
            <a:r>
              <a:rPr lang="en-US" dirty="0" smtClean="0"/>
              <a:t>I will also be filling out weekly progress reports in your child’s agenda each Friday.  </a:t>
            </a:r>
            <a:r>
              <a:rPr lang="en-US" b="1" dirty="0" smtClean="0"/>
              <a:t>A parent signature is REQUIRED by the following Monday.  </a:t>
            </a:r>
          </a:p>
        </p:txBody>
      </p:sp>
      <p:pic>
        <p:nvPicPr>
          <p:cNvPr id="10" name="Picture 9"/>
          <p:cNvPicPr>
            <a:picLocks noChangeAspect="1"/>
          </p:cNvPicPr>
          <p:nvPr/>
        </p:nvPicPr>
        <p:blipFill>
          <a:blip r:embed="rId4"/>
          <a:stretch>
            <a:fillRect/>
          </a:stretch>
        </p:blipFill>
        <p:spPr>
          <a:xfrm>
            <a:off x="0" y="0"/>
            <a:ext cx="1371600" cy="201134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solidFill>
                  <a:srgbClr val="FF6600"/>
                </a:solidFill>
              </a:rPr>
              <a:t>Conferences/Report Cards</a:t>
            </a:r>
            <a:endParaRPr lang="fr-CA" b="1" dirty="0" smtClean="0">
              <a:solidFill>
                <a:srgbClr val="FF6600"/>
              </a:solidFill>
            </a:endParaRPr>
          </a:p>
        </p:txBody>
      </p:sp>
      <p:sp>
        <p:nvSpPr>
          <p:cNvPr id="4" name="Text Placeholder 3"/>
          <p:cNvSpPr>
            <a:spLocks noGrp="1"/>
          </p:cNvSpPr>
          <p:nvPr>
            <p:ph type="body" idx="1"/>
          </p:nvPr>
        </p:nvSpPr>
        <p:spPr>
          <a:xfrm>
            <a:off x="457200" y="1447800"/>
            <a:ext cx="4040188" cy="380999"/>
          </a:xfrm>
        </p:spPr>
        <p:txBody>
          <a:bodyPr/>
          <a:lstStyle/>
          <a:p>
            <a:pPr algn="ctr"/>
            <a:r>
              <a:rPr lang="en-US" sz="2800" dirty="0" smtClean="0">
                <a:solidFill>
                  <a:schemeClr val="accent3">
                    <a:lumMod val="50000"/>
                  </a:schemeClr>
                </a:solidFill>
              </a:rPr>
              <a:t>Conferences</a:t>
            </a:r>
            <a:endParaRPr lang="en-US" sz="2800" dirty="0">
              <a:solidFill>
                <a:schemeClr val="accent3">
                  <a:lumMod val="50000"/>
                </a:schemeClr>
              </a:solidFill>
            </a:endParaRPr>
          </a:p>
        </p:txBody>
      </p:sp>
      <p:sp>
        <p:nvSpPr>
          <p:cNvPr id="5" name="Espace réservé du contenu 2"/>
          <p:cNvSpPr>
            <a:spLocks noGrp="1"/>
          </p:cNvSpPr>
          <p:nvPr>
            <p:ph sz="half" idx="2"/>
          </p:nvPr>
        </p:nvSpPr>
        <p:spPr>
          <a:xfrm>
            <a:off x="457200" y="1905000"/>
            <a:ext cx="4040188" cy="4953000"/>
          </a:xfrm>
        </p:spPr>
        <p:txBody>
          <a:bodyPr/>
          <a:lstStyle/>
          <a:p>
            <a:pPr algn="ctr">
              <a:buNone/>
            </a:pPr>
            <a:r>
              <a:rPr lang="en-US" sz="3600" b="1" dirty="0" smtClean="0"/>
              <a:t>Conference Dates:</a:t>
            </a:r>
          </a:p>
          <a:p>
            <a:r>
              <a:rPr lang="en-US" sz="2200" b="1" dirty="0" smtClean="0"/>
              <a:t>Nov. 24-26</a:t>
            </a:r>
            <a:r>
              <a:rPr lang="en-US" sz="2200" dirty="0" smtClean="0"/>
              <a:t>-Conferences (Language Arts Teacher)</a:t>
            </a:r>
          </a:p>
          <a:p>
            <a:r>
              <a:rPr lang="en-US" sz="2200" b="1" dirty="0" smtClean="0"/>
              <a:t>Feb. 12-13-</a:t>
            </a:r>
            <a:r>
              <a:rPr lang="en-US" sz="2200" dirty="0" smtClean="0"/>
              <a:t>Conferences </a:t>
            </a:r>
          </a:p>
          <a:p>
            <a:pPr>
              <a:buNone/>
            </a:pPr>
            <a:r>
              <a:rPr lang="en-US" sz="2200" dirty="0" smtClean="0"/>
              <a:t>      (Math Teacher)</a:t>
            </a:r>
          </a:p>
          <a:p>
            <a:pPr algn="ctr">
              <a:buNone/>
            </a:pPr>
            <a:r>
              <a:rPr lang="en-US" sz="2200" b="1" dirty="0" smtClean="0"/>
              <a:t>          Student- Led Conferences: </a:t>
            </a:r>
          </a:p>
          <a:p>
            <a:pPr algn="ctr">
              <a:buNone/>
            </a:pPr>
            <a:r>
              <a:rPr lang="en-US" sz="2200" dirty="0" smtClean="0"/>
              <a:t>	 Students will be setting academic goals and collecting data from assessments; behavior, and assignments in order to explain their progress and areas of strengths and weaknesses in each subject. </a:t>
            </a:r>
          </a:p>
          <a:p>
            <a:endParaRPr lang="en-US" sz="2600" dirty="0" smtClean="0"/>
          </a:p>
        </p:txBody>
      </p:sp>
      <p:sp>
        <p:nvSpPr>
          <p:cNvPr id="6" name="Text Placeholder 5"/>
          <p:cNvSpPr>
            <a:spLocks noGrp="1"/>
          </p:cNvSpPr>
          <p:nvPr>
            <p:ph type="body" sz="quarter" idx="3"/>
          </p:nvPr>
        </p:nvSpPr>
        <p:spPr>
          <a:xfrm>
            <a:off x="4645025" y="1371600"/>
            <a:ext cx="4041775" cy="457200"/>
          </a:xfrm>
        </p:spPr>
        <p:txBody>
          <a:bodyPr/>
          <a:lstStyle/>
          <a:p>
            <a:pPr algn="ctr"/>
            <a:r>
              <a:rPr lang="en-US" sz="2800" dirty="0" smtClean="0">
                <a:solidFill>
                  <a:schemeClr val="accent3">
                    <a:lumMod val="50000"/>
                  </a:schemeClr>
                </a:solidFill>
              </a:rPr>
              <a:t>Dates: </a:t>
            </a:r>
            <a:endParaRPr lang="en-US" sz="2800" dirty="0">
              <a:solidFill>
                <a:schemeClr val="accent3">
                  <a:lumMod val="50000"/>
                </a:schemeClr>
              </a:solidFill>
            </a:endParaRPr>
          </a:p>
        </p:txBody>
      </p:sp>
      <p:sp>
        <p:nvSpPr>
          <p:cNvPr id="7" name="Content Placeholder 6"/>
          <p:cNvSpPr>
            <a:spLocks noGrp="1"/>
          </p:cNvSpPr>
          <p:nvPr>
            <p:ph sz="quarter" idx="4"/>
          </p:nvPr>
        </p:nvSpPr>
        <p:spPr>
          <a:xfrm>
            <a:off x="4645025" y="1752600"/>
            <a:ext cx="4498975" cy="5334000"/>
          </a:xfrm>
        </p:spPr>
        <p:txBody>
          <a:bodyPr/>
          <a:lstStyle/>
          <a:p>
            <a:pPr>
              <a:buNone/>
            </a:pPr>
            <a:r>
              <a:rPr lang="en-US" sz="2200" b="1" u="sng" dirty="0" smtClean="0"/>
              <a:t>First Quarter </a:t>
            </a:r>
          </a:p>
          <a:p>
            <a:pPr>
              <a:buNone/>
            </a:pPr>
            <a:r>
              <a:rPr lang="en-US" sz="2200" b="1" dirty="0" smtClean="0"/>
              <a:t>Oct 2- </a:t>
            </a:r>
            <a:r>
              <a:rPr lang="en-US" sz="2200" dirty="0" smtClean="0"/>
              <a:t>Q1</a:t>
            </a:r>
            <a:r>
              <a:rPr lang="en-US" sz="2200" b="1" dirty="0" smtClean="0"/>
              <a:t> </a:t>
            </a:r>
            <a:r>
              <a:rPr lang="en-US" sz="2200" dirty="0" smtClean="0"/>
              <a:t>Progress Reports Issued</a:t>
            </a:r>
          </a:p>
          <a:p>
            <a:pPr>
              <a:buNone/>
            </a:pPr>
            <a:r>
              <a:rPr lang="en-US" sz="2200" b="1" dirty="0" smtClean="0"/>
              <a:t>Nov. 12</a:t>
            </a:r>
            <a:r>
              <a:rPr lang="en-US" sz="2200" dirty="0" smtClean="0"/>
              <a:t>-Q1 Report Cards Issued</a:t>
            </a:r>
          </a:p>
          <a:p>
            <a:pPr>
              <a:buNone/>
            </a:pPr>
            <a:r>
              <a:rPr lang="en-US" sz="2200" b="1" u="sng" dirty="0" smtClean="0"/>
              <a:t>Second Quarter</a:t>
            </a:r>
          </a:p>
          <a:p>
            <a:pPr>
              <a:buNone/>
            </a:pPr>
            <a:r>
              <a:rPr lang="en-US" sz="2200" b="1" dirty="0" smtClean="0"/>
              <a:t>Dec. 12</a:t>
            </a:r>
            <a:r>
              <a:rPr lang="en-US" sz="2200" dirty="0" smtClean="0"/>
              <a:t>- Q2 Progress Reports Issued</a:t>
            </a:r>
          </a:p>
          <a:p>
            <a:pPr>
              <a:buNone/>
            </a:pPr>
            <a:r>
              <a:rPr lang="en-US" sz="2200" b="1" dirty="0" smtClean="0"/>
              <a:t>Feb. 3</a:t>
            </a:r>
            <a:r>
              <a:rPr lang="en-US" sz="2200" dirty="0" smtClean="0"/>
              <a:t>- Q2 Report Cards Issued</a:t>
            </a:r>
          </a:p>
          <a:p>
            <a:pPr>
              <a:buNone/>
            </a:pPr>
            <a:r>
              <a:rPr lang="en-US" sz="2200" b="1" u="sng" dirty="0" smtClean="0"/>
              <a:t>Third Quarter </a:t>
            </a:r>
          </a:p>
          <a:p>
            <a:pPr>
              <a:buNone/>
            </a:pPr>
            <a:r>
              <a:rPr lang="en-US" sz="2200" b="1" dirty="0" smtClean="0"/>
              <a:t>March 2-</a:t>
            </a:r>
            <a:r>
              <a:rPr lang="en-US" sz="2200" dirty="0" smtClean="0"/>
              <a:t> Q3 Progress Reports Issued</a:t>
            </a:r>
          </a:p>
          <a:p>
            <a:pPr>
              <a:buNone/>
            </a:pPr>
            <a:r>
              <a:rPr lang="en-US" sz="2200" b="1" dirty="0" smtClean="0"/>
              <a:t>April 14</a:t>
            </a:r>
            <a:r>
              <a:rPr lang="en-US" sz="2200" dirty="0" smtClean="0"/>
              <a:t>- Q3 Report Cards Issued</a:t>
            </a:r>
          </a:p>
          <a:p>
            <a:pPr>
              <a:buNone/>
            </a:pPr>
            <a:r>
              <a:rPr lang="en-US" sz="2200" b="1" u="sng" dirty="0" smtClean="0"/>
              <a:t>Fourth Quarter </a:t>
            </a:r>
          </a:p>
          <a:p>
            <a:pPr>
              <a:buNone/>
            </a:pPr>
            <a:r>
              <a:rPr lang="en-US" sz="2200" b="1" dirty="0" smtClean="0"/>
              <a:t>May 7</a:t>
            </a:r>
            <a:r>
              <a:rPr lang="en-US" sz="2200" dirty="0" smtClean="0"/>
              <a:t>-Q4 Progress Reports</a:t>
            </a:r>
            <a:r>
              <a:rPr lang="en-US" sz="2000" dirty="0" smtClean="0"/>
              <a:t> Issued </a:t>
            </a:r>
          </a:p>
          <a:p>
            <a:pPr>
              <a:buNone/>
            </a:pPr>
            <a:r>
              <a:rPr lang="en-US" sz="2000" b="1" dirty="0" smtClean="0"/>
              <a:t>TBA</a:t>
            </a:r>
            <a:r>
              <a:rPr lang="en-US" sz="2000" dirty="0" smtClean="0"/>
              <a:t>- Q4 Report Cards mailed home</a:t>
            </a:r>
          </a:p>
          <a:p>
            <a:pPr>
              <a:buNone/>
            </a:pPr>
            <a:endParaRPr lang="en-US" dirty="0" smtClean="0"/>
          </a:p>
        </p:txBody>
      </p:sp>
      <p:pic>
        <p:nvPicPr>
          <p:cNvPr id="10" name="Picture 9"/>
          <p:cNvPicPr>
            <a:picLocks noChangeAspect="1"/>
          </p:cNvPicPr>
          <p:nvPr/>
        </p:nvPicPr>
        <p:blipFill>
          <a:blip r:embed="rId4"/>
          <a:stretch>
            <a:fillRect/>
          </a:stretch>
        </p:blipFill>
        <p:spPr>
          <a:xfrm>
            <a:off x="0" y="0"/>
            <a:ext cx="1371600" cy="201134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p:spPr>
        <p:txBody>
          <a:bodyPr/>
          <a:lstStyle/>
          <a:p>
            <a:r>
              <a:rPr lang="en-US" b="1" dirty="0" smtClean="0">
                <a:solidFill>
                  <a:srgbClr val="0000FF"/>
                </a:solidFill>
              </a:rPr>
              <a:t>Teacher Contact Information</a:t>
            </a:r>
            <a:endParaRPr lang="fr-CA" b="1" dirty="0" smtClean="0">
              <a:solidFill>
                <a:srgbClr val="0000FF"/>
              </a:solidFill>
            </a:endParaRPr>
          </a:p>
        </p:txBody>
      </p:sp>
      <p:sp>
        <p:nvSpPr>
          <p:cNvPr id="4" name="Text Placeholder 3"/>
          <p:cNvSpPr>
            <a:spLocks noGrp="1"/>
          </p:cNvSpPr>
          <p:nvPr>
            <p:ph type="body" idx="1"/>
          </p:nvPr>
        </p:nvSpPr>
        <p:spPr>
          <a:xfrm>
            <a:off x="457200" y="914400"/>
            <a:ext cx="4040188" cy="639762"/>
          </a:xfrm>
        </p:spPr>
        <p:txBody>
          <a:bodyPr/>
          <a:lstStyle/>
          <a:p>
            <a:pPr algn="ctr"/>
            <a:r>
              <a:rPr lang="en-US" sz="2800" dirty="0" smtClean="0"/>
              <a:t>Contact Information</a:t>
            </a:r>
            <a:endParaRPr lang="en-US" sz="2800" dirty="0"/>
          </a:p>
        </p:txBody>
      </p:sp>
      <p:sp>
        <p:nvSpPr>
          <p:cNvPr id="5" name="Espace réservé du contenu 2"/>
          <p:cNvSpPr>
            <a:spLocks noGrp="1"/>
          </p:cNvSpPr>
          <p:nvPr>
            <p:ph sz="half" idx="2"/>
          </p:nvPr>
        </p:nvSpPr>
        <p:spPr>
          <a:xfrm>
            <a:off x="457200" y="1600200"/>
            <a:ext cx="4040188" cy="5105400"/>
          </a:xfrm>
        </p:spPr>
        <p:txBody>
          <a:bodyPr/>
          <a:lstStyle/>
          <a:p>
            <a:r>
              <a:rPr lang="en-US" dirty="0" smtClean="0"/>
              <a:t>Ms. </a:t>
            </a:r>
            <a:r>
              <a:rPr lang="en-US" dirty="0" err="1" smtClean="0"/>
              <a:t>Gembicki</a:t>
            </a:r>
            <a:r>
              <a:rPr lang="en-US" dirty="0" smtClean="0"/>
              <a:t>: </a:t>
            </a:r>
            <a:r>
              <a:rPr lang="en-US" dirty="0" smtClean="0">
                <a:hlinkClick r:id="rId4"/>
              </a:rPr>
              <a:t>emily_gembicki@hcpss.org</a:t>
            </a:r>
            <a:r>
              <a:rPr lang="en-US" dirty="0" smtClean="0"/>
              <a:t> </a:t>
            </a:r>
          </a:p>
          <a:p>
            <a:r>
              <a:rPr lang="en-US" dirty="0" smtClean="0"/>
              <a:t>Mrs. </a:t>
            </a:r>
            <a:r>
              <a:rPr lang="en-US" dirty="0" err="1" smtClean="0"/>
              <a:t>Manlove</a:t>
            </a:r>
            <a:r>
              <a:rPr lang="en-US" dirty="0" smtClean="0"/>
              <a:t>: </a:t>
            </a:r>
            <a:endParaRPr lang="en-US" sz="2000" dirty="0" smtClean="0"/>
          </a:p>
          <a:p>
            <a:pPr>
              <a:buNone/>
            </a:pPr>
            <a:r>
              <a:rPr lang="en-US" dirty="0" smtClean="0"/>
              <a:t>     </a:t>
            </a:r>
            <a:r>
              <a:rPr lang="en-US" dirty="0" smtClean="0">
                <a:hlinkClick r:id="rId5"/>
              </a:rPr>
              <a:t>karen_manlove@hcpss.org</a:t>
            </a:r>
            <a:endParaRPr lang="en-US" dirty="0" smtClean="0"/>
          </a:p>
          <a:p>
            <a:r>
              <a:rPr lang="en-US" dirty="0" smtClean="0"/>
              <a:t>Mrs. Prier: </a:t>
            </a:r>
            <a:r>
              <a:rPr lang="en-US" dirty="0" smtClean="0">
                <a:hlinkClick r:id="rId6"/>
              </a:rPr>
              <a:t>cheryl_Prier@hcpss.org</a:t>
            </a:r>
            <a:endParaRPr lang="en-US" dirty="0" smtClean="0"/>
          </a:p>
          <a:p>
            <a:r>
              <a:rPr lang="en-US" dirty="0" smtClean="0"/>
              <a:t>Mrs. </a:t>
            </a:r>
            <a:r>
              <a:rPr lang="en-US" dirty="0" err="1" smtClean="0"/>
              <a:t>Gaugh</a:t>
            </a:r>
            <a:endParaRPr lang="en-US" dirty="0" smtClean="0"/>
          </a:p>
          <a:p>
            <a:pPr>
              <a:buNone/>
            </a:pPr>
            <a:r>
              <a:rPr lang="en-US" dirty="0" smtClean="0"/>
              <a:t>     </a:t>
            </a:r>
            <a:r>
              <a:rPr lang="en-US" dirty="0" smtClean="0">
                <a:hlinkClick r:id="rId7"/>
              </a:rPr>
              <a:t>tiffany_gaugh@hcpss.org</a:t>
            </a:r>
            <a:r>
              <a:rPr lang="en-US" dirty="0" smtClean="0"/>
              <a:t> </a:t>
            </a:r>
          </a:p>
          <a:p>
            <a:r>
              <a:rPr lang="en-US" dirty="0" smtClean="0"/>
              <a:t>School Number: </a:t>
            </a:r>
          </a:p>
          <a:p>
            <a:pPr>
              <a:buNone/>
            </a:pPr>
            <a:r>
              <a:rPr lang="en-US" dirty="0" smtClean="0"/>
              <a:t>     (410)-313-7610</a:t>
            </a:r>
          </a:p>
          <a:p>
            <a:r>
              <a:rPr lang="en-US" dirty="0" smtClean="0"/>
              <a:t>Cradlerock Website: </a:t>
            </a:r>
            <a:r>
              <a:rPr lang="en-US" dirty="0" smtClean="0">
                <a:hlinkClick r:id="rId8"/>
              </a:rPr>
              <a:t>http://cres.hcpss.org/</a:t>
            </a:r>
            <a:endParaRPr lang="en-US" dirty="0" smtClean="0"/>
          </a:p>
          <a:p>
            <a:pPr>
              <a:buNone/>
            </a:pPr>
            <a:endParaRPr lang="en-US" dirty="0" smtClean="0"/>
          </a:p>
          <a:p>
            <a:endParaRPr lang="en-US" dirty="0" smtClean="0"/>
          </a:p>
        </p:txBody>
      </p:sp>
      <p:sp>
        <p:nvSpPr>
          <p:cNvPr id="7" name="Content Placeholder 6"/>
          <p:cNvSpPr>
            <a:spLocks noGrp="1"/>
          </p:cNvSpPr>
          <p:nvPr>
            <p:ph sz="quarter" idx="4"/>
          </p:nvPr>
        </p:nvSpPr>
        <p:spPr>
          <a:xfrm>
            <a:off x="4648200" y="1600200"/>
            <a:ext cx="4041775" cy="5410200"/>
          </a:xfrm>
        </p:spPr>
        <p:txBody>
          <a:bodyPr/>
          <a:lstStyle/>
          <a:p>
            <a:r>
              <a:rPr lang="en-US" dirty="0" smtClean="0"/>
              <a:t>E-mail at </a:t>
            </a:r>
            <a:r>
              <a:rPr lang="en-US" u="sng" dirty="0" smtClean="0"/>
              <a:t>any</a:t>
            </a:r>
            <a:r>
              <a:rPr lang="en-US" dirty="0" smtClean="0"/>
              <a:t> time. </a:t>
            </a:r>
          </a:p>
          <a:p>
            <a:r>
              <a:rPr lang="en-US" dirty="0" smtClean="0"/>
              <a:t>Phone calls (Calls will be returned after school hours) </a:t>
            </a:r>
          </a:p>
          <a:p>
            <a:r>
              <a:rPr lang="en-US" dirty="0" smtClean="0"/>
              <a:t>Notes written in the agenda books will be read daily</a:t>
            </a:r>
          </a:p>
          <a:p>
            <a:r>
              <a:rPr lang="en-US" dirty="0" smtClean="0"/>
              <a:t>Weekly Newsletters will be sent home (hard &amp; soft)</a:t>
            </a:r>
          </a:p>
          <a:p>
            <a:pPr>
              <a:buNone/>
            </a:pPr>
            <a:r>
              <a:rPr lang="en-US" dirty="0" smtClean="0"/>
              <a:t>    *We ask that you please </a:t>
            </a:r>
            <a:r>
              <a:rPr lang="en-US" u="sng" dirty="0" smtClean="0"/>
              <a:t>begin</a:t>
            </a:r>
            <a:r>
              <a:rPr lang="en-US" dirty="0" smtClean="0"/>
              <a:t> your communication of any concerns or questions by contacting your child’s teacher </a:t>
            </a:r>
            <a:r>
              <a:rPr lang="en-US" u="sng" dirty="0" smtClean="0"/>
              <a:t>directly</a:t>
            </a:r>
            <a:r>
              <a:rPr lang="en-US" dirty="0" smtClean="0"/>
              <a:t>!</a:t>
            </a:r>
          </a:p>
          <a:p>
            <a:pPr algn="ct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solidFill>
                  <a:srgbClr val="008000"/>
                </a:solidFill>
              </a:rPr>
              <a:t>Volunteers</a:t>
            </a:r>
            <a:endParaRPr lang="en-US" b="1" dirty="0">
              <a:solidFill>
                <a:srgbClr val="008000"/>
              </a:solidFill>
            </a:endParaRPr>
          </a:p>
        </p:txBody>
      </p:sp>
      <p:sp>
        <p:nvSpPr>
          <p:cNvPr id="5" name="Espace réservé du contenu 2"/>
          <p:cNvSpPr>
            <a:spLocks noGrp="1"/>
          </p:cNvSpPr>
          <p:nvPr>
            <p:ph sz="half" idx="1"/>
          </p:nvPr>
        </p:nvSpPr>
        <p:spPr>
          <a:xfrm>
            <a:off x="457200" y="1371600"/>
            <a:ext cx="4038600" cy="5486400"/>
          </a:xfrm>
        </p:spPr>
        <p:txBody>
          <a:bodyPr/>
          <a:lstStyle/>
          <a:p>
            <a:pPr algn="ctr">
              <a:buNone/>
            </a:pPr>
            <a:r>
              <a:rPr lang="en-US" dirty="0" smtClean="0"/>
              <a:t>We are seeking Parent volunteers for</a:t>
            </a:r>
            <a:r>
              <a:rPr lang="en-US" smtClean="0"/>
              <a:t>: </a:t>
            </a:r>
          </a:p>
          <a:p>
            <a:r>
              <a:rPr lang="en-US" smtClean="0"/>
              <a:t>Battle </a:t>
            </a:r>
            <a:r>
              <a:rPr lang="en-US" dirty="0" smtClean="0"/>
              <a:t>of the Books </a:t>
            </a:r>
          </a:p>
          <a:p>
            <a:r>
              <a:rPr lang="en-US" dirty="0" smtClean="0"/>
              <a:t>Class Moms &amp; Dads</a:t>
            </a:r>
          </a:p>
          <a:p>
            <a:r>
              <a:rPr lang="en-US" dirty="0" smtClean="0"/>
              <a:t>Other end of the year activities</a:t>
            </a:r>
          </a:p>
          <a:p>
            <a:pPr>
              <a:buNone/>
            </a:pPr>
            <a:endParaRPr lang="en-US" dirty="0" smtClean="0"/>
          </a:p>
          <a:p>
            <a:pPr algn="ctr">
              <a:buNone/>
            </a:pPr>
            <a:r>
              <a:rPr lang="en-US" dirty="0" smtClean="0"/>
              <a:t>   If you are interested in helping, please sign up at the volunteer table!</a:t>
            </a:r>
          </a:p>
        </p:txBody>
      </p:sp>
      <p:sp>
        <p:nvSpPr>
          <p:cNvPr id="9" name="Subtitle 8"/>
          <p:cNvSpPr>
            <a:spLocks noGrp="1"/>
          </p:cNvSpPr>
          <p:nvPr>
            <p:ph sz="half" idx="2"/>
          </p:nvPr>
        </p:nvSpPr>
        <p:spPr/>
        <p:txBody>
          <a:bodyPr/>
          <a:lstStyle/>
          <a:p>
            <a:pPr algn="ctr">
              <a:buNone/>
            </a:pPr>
            <a:r>
              <a:rPr lang="en-US" sz="6000" dirty="0" smtClean="0">
                <a:solidFill>
                  <a:srgbClr val="800000"/>
                </a:solidFill>
              </a:rPr>
              <a:t>Thank you for coming!</a:t>
            </a:r>
          </a:p>
          <a:p>
            <a:pPr algn="ctr">
              <a:buNone/>
            </a:pPr>
            <a:r>
              <a:rPr lang="en-US" sz="6000" dirty="0" smtClean="0"/>
              <a:t> </a:t>
            </a:r>
          </a:p>
          <a:p>
            <a:pPr algn="ctr">
              <a:buNone/>
            </a:pPr>
            <a:endParaRPr lang="en-US" sz="6000" dirty="0" smtClean="0"/>
          </a:p>
          <a:p>
            <a:pPr algn="ctr">
              <a:buNone/>
            </a:pPr>
            <a:endParaRPr lang="en-US" sz="5400" dirty="0"/>
          </a:p>
        </p:txBody>
      </p:sp>
      <p:pic>
        <p:nvPicPr>
          <p:cNvPr id="11" name="Picture 10" descr="thumbnail-1.jpg"/>
          <p:cNvPicPr>
            <a:picLocks noChangeAspect="1"/>
          </p:cNvPicPr>
          <p:nvPr/>
        </p:nvPicPr>
        <p:blipFill>
          <a:blip r:embed="rId4"/>
          <a:stretch>
            <a:fillRect/>
          </a:stretch>
        </p:blipFill>
        <p:spPr>
          <a:xfrm>
            <a:off x="5181600" y="4648200"/>
            <a:ext cx="3505199" cy="1905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8229600" cy="1143000"/>
          </a:xfrm>
        </p:spPr>
        <p:txBody>
          <a:bodyPr/>
          <a:lstStyle/>
          <a:p>
            <a:r>
              <a:rPr lang="fr-CA" b="1" dirty="0" smtClean="0">
                <a:solidFill>
                  <a:srgbClr val="008000"/>
                </a:solidFill>
              </a:rPr>
              <a:t>Daily Schedule </a:t>
            </a:r>
            <a:r>
              <a:rPr lang="fr-CA" dirty="0" smtClean="0"/>
              <a:t/>
            </a:r>
            <a:br>
              <a:rPr lang="fr-CA" dirty="0" smtClean="0"/>
            </a:br>
            <a:endParaRPr lang="fr-CA" dirty="0" smtClean="0"/>
          </a:p>
        </p:txBody>
      </p:sp>
      <p:sp>
        <p:nvSpPr>
          <p:cNvPr id="3" name="Espace réservé du contenu 2"/>
          <p:cNvSpPr>
            <a:spLocks noGrp="1"/>
          </p:cNvSpPr>
          <p:nvPr>
            <p:ph sz="half" idx="2"/>
          </p:nvPr>
        </p:nvSpPr>
        <p:spPr>
          <a:xfrm>
            <a:off x="533400" y="152400"/>
            <a:ext cx="4040188" cy="5638800"/>
          </a:xfrm>
        </p:spPr>
        <p:txBody>
          <a:bodyPr vert="horz"/>
          <a:lstStyle/>
          <a:p>
            <a:endParaRPr lang="fr-CA" sz="2800" dirty="0" smtClean="0">
              <a:solidFill>
                <a:srgbClr val="FF0000"/>
              </a:solidFill>
            </a:endParaRPr>
          </a:p>
          <a:p>
            <a:r>
              <a:rPr lang="fr-CA" sz="2800" b="1" dirty="0" smtClean="0">
                <a:solidFill>
                  <a:srgbClr val="FF0000"/>
                </a:solidFill>
              </a:rPr>
              <a:t> </a:t>
            </a:r>
            <a:r>
              <a:rPr lang="en-US" sz="2800" b="1" dirty="0" smtClean="0">
                <a:solidFill>
                  <a:srgbClr val="FF0000"/>
                </a:solidFill>
              </a:rPr>
              <a:t>8:05-8:20- Breakfast</a:t>
            </a:r>
          </a:p>
          <a:p>
            <a:r>
              <a:rPr lang="en-US" sz="2800" b="1" dirty="0" smtClean="0">
                <a:solidFill>
                  <a:srgbClr val="FF6600"/>
                </a:solidFill>
              </a:rPr>
              <a:t>8:20-9:20- Related Arts</a:t>
            </a:r>
          </a:p>
          <a:p>
            <a:r>
              <a:rPr lang="en-US" sz="2800" b="1" dirty="0" smtClean="0">
                <a:solidFill>
                  <a:srgbClr val="800000"/>
                </a:solidFill>
              </a:rPr>
              <a:t>9:20-10:35- Math</a:t>
            </a:r>
            <a:endParaRPr lang="en-US" sz="2800" b="1" dirty="0" smtClean="0">
              <a:solidFill>
                <a:srgbClr val="008000"/>
              </a:solidFill>
            </a:endParaRPr>
          </a:p>
          <a:p>
            <a:r>
              <a:rPr lang="en-US" sz="2800" b="1" dirty="0" smtClean="0">
                <a:solidFill>
                  <a:srgbClr val="3366FF"/>
                </a:solidFill>
              </a:rPr>
              <a:t>10:35-11:50- Reading</a:t>
            </a:r>
          </a:p>
          <a:p>
            <a:r>
              <a:rPr lang="en-US" sz="2800" b="1" dirty="0" smtClean="0">
                <a:solidFill>
                  <a:srgbClr val="000090"/>
                </a:solidFill>
              </a:rPr>
              <a:t>11:50-12:35- Writing</a:t>
            </a:r>
          </a:p>
          <a:p>
            <a:r>
              <a:rPr lang="en-US" sz="2800" b="1" dirty="0" smtClean="0">
                <a:solidFill>
                  <a:srgbClr val="660066"/>
                </a:solidFill>
              </a:rPr>
              <a:t>12:35-1:05- Recess </a:t>
            </a:r>
          </a:p>
          <a:p>
            <a:r>
              <a:rPr lang="en-US" sz="2800" b="1" dirty="0" smtClean="0">
                <a:solidFill>
                  <a:srgbClr val="800000"/>
                </a:solidFill>
              </a:rPr>
              <a:t>1:05-1:35- Lunch</a:t>
            </a:r>
          </a:p>
          <a:p>
            <a:r>
              <a:rPr lang="en-US" sz="2800" b="1" dirty="0" smtClean="0">
                <a:solidFill>
                  <a:srgbClr val="FF6600"/>
                </a:solidFill>
              </a:rPr>
              <a:t>1:35-2:35- Content </a:t>
            </a:r>
          </a:p>
          <a:p>
            <a:pPr>
              <a:buNone/>
            </a:pPr>
            <a:r>
              <a:rPr lang="en-US" sz="2800" b="1" dirty="0" smtClean="0">
                <a:solidFill>
                  <a:srgbClr val="FF6600"/>
                </a:solidFill>
              </a:rPr>
              <a:t>      </a:t>
            </a:r>
            <a:r>
              <a:rPr lang="en-US" sz="1600" b="1" dirty="0" smtClean="0">
                <a:solidFill>
                  <a:srgbClr val="FF6600"/>
                </a:solidFill>
              </a:rPr>
              <a:t>(Social Studies, Science, &amp; Health)</a:t>
            </a:r>
          </a:p>
          <a:p>
            <a:r>
              <a:rPr lang="en-US" sz="2800" b="1" dirty="0" smtClean="0">
                <a:solidFill>
                  <a:schemeClr val="accent3">
                    <a:lumMod val="75000"/>
                  </a:schemeClr>
                </a:solidFill>
              </a:rPr>
              <a:t>2:35-2:45- Clean Up</a:t>
            </a:r>
          </a:p>
          <a:p>
            <a:endParaRPr lang="fr-CA" dirty="0" smtClean="0"/>
          </a:p>
        </p:txBody>
      </p:sp>
      <p:sp>
        <p:nvSpPr>
          <p:cNvPr id="24" name="Content Placeholder 23"/>
          <p:cNvSpPr>
            <a:spLocks noGrp="1"/>
          </p:cNvSpPr>
          <p:nvPr>
            <p:ph sz="quarter" idx="4"/>
          </p:nvPr>
        </p:nvSpPr>
        <p:spPr>
          <a:xfrm>
            <a:off x="4645025" y="1600200"/>
            <a:ext cx="4041775" cy="5257799"/>
          </a:xfrm>
        </p:spPr>
        <p:txBody>
          <a:bodyPr vert="horz"/>
          <a:lstStyle/>
          <a:p>
            <a:r>
              <a:rPr lang="en-US" sz="2800" b="1" dirty="0" smtClean="0"/>
              <a:t>8:03 </a:t>
            </a:r>
            <a:r>
              <a:rPr lang="en-US" sz="2800" dirty="0" smtClean="0"/>
              <a:t>- Students may enter the building </a:t>
            </a:r>
            <a:endParaRPr lang="en-US" sz="2800" b="1" dirty="0" smtClean="0"/>
          </a:p>
          <a:p>
            <a:r>
              <a:rPr lang="en-US" sz="2800" b="1" dirty="0" smtClean="0"/>
              <a:t>8:15</a:t>
            </a:r>
            <a:r>
              <a:rPr lang="en-US" sz="2800" dirty="0" smtClean="0"/>
              <a:t> - Late Bell</a:t>
            </a:r>
          </a:p>
          <a:p>
            <a:r>
              <a:rPr lang="en-US" sz="2800" b="1" dirty="0" smtClean="0"/>
              <a:t>2:45</a:t>
            </a:r>
            <a:r>
              <a:rPr lang="en-US" sz="2800" dirty="0" smtClean="0"/>
              <a:t> – Dismissal</a:t>
            </a:r>
          </a:p>
          <a:p>
            <a:endParaRPr lang="en-US" dirty="0" smtClean="0"/>
          </a:p>
          <a:p>
            <a:pPr algn="ctr">
              <a:buNone/>
            </a:pPr>
            <a:r>
              <a:rPr lang="en-US" dirty="0" smtClean="0"/>
              <a:t>*</a:t>
            </a:r>
            <a:r>
              <a:rPr lang="en-US" sz="2600" b="1" dirty="0" smtClean="0"/>
              <a:t>We are asking that parents please limit early dismissals when possible, as the last hour of the day is our content block</a:t>
            </a:r>
            <a:r>
              <a:rPr lang="en-US" sz="2600" dirty="0" smtClean="0"/>
              <a:t>.</a:t>
            </a:r>
            <a:endParaRPr lang="en-US" sz="2600" dirty="0"/>
          </a:p>
        </p:txBody>
      </p:sp>
      <p:pic>
        <p:nvPicPr>
          <p:cNvPr id="21" name="Picture 20"/>
          <p:cNvPicPr>
            <a:picLocks noChangeAspect="1"/>
          </p:cNvPicPr>
          <p:nvPr/>
        </p:nvPicPr>
        <p:blipFill>
          <a:blip r:embed="rId3"/>
          <a:stretch>
            <a:fillRect/>
          </a:stretch>
        </p:blipFill>
        <p:spPr>
          <a:xfrm>
            <a:off x="6934200" y="0"/>
            <a:ext cx="2209800" cy="1676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762"/>
          </a:xfrm>
        </p:spPr>
        <p:txBody>
          <a:bodyPr rtlCol="0">
            <a:noAutofit/>
          </a:bodyPr>
          <a:lstStyle/>
          <a:p>
            <a:pPr fontAlgn="auto">
              <a:spcAft>
                <a:spcPts val="0"/>
              </a:spcAft>
              <a:defRPr/>
            </a:pPr>
            <a:r>
              <a:rPr lang="fr-CA" b="1" dirty="0" smtClean="0">
                <a:solidFill>
                  <a:srgbClr val="008000"/>
                </a:solidFill>
              </a:rPr>
              <a:t>Math Structure</a:t>
            </a:r>
          </a:p>
        </p:txBody>
      </p:sp>
      <p:sp>
        <p:nvSpPr>
          <p:cNvPr id="5" name="Espace réservé du contenu 2"/>
          <p:cNvSpPr>
            <a:spLocks noGrp="1"/>
          </p:cNvSpPr>
          <p:nvPr>
            <p:ph sz="half" idx="2"/>
          </p:nvPr>
        </p:nvSpPr>
        <p:spPr>
          <a:xfrm>
            <a:off x="152400" y="914400"/>
            <a:ext cx="7086600" cy="5943600"/>
          </a:xfrm>
        </p:spPr>
        <p:txBody>
          <a:bodyPr rtlCol="0">
            <a:noAutofit/>
          </a:bodyPr>
          <a:lstStyle/>
          <a:p>
            <a:pPr marL="514350" indent="-514350">
              <a:buFont typeface="+mj-lt"/>
              <a:buAutoNum type="arabicPeriod"/>
            </a:pPr>
            <a:r>
              <a:rPr lang="en-US" sz="2750" dirty="0" smtClean="0"/>
              <a:t>We will be continuing the new common core curriculum!  </a:t>
            </a:r>
          </a:p>
          <a:p>
            <a:pPr marL="514350" indent="-514350">
              <a:buFont typeface="+mj-lt"/>
              <a:buAutoNum type="arabicPeriod"/>
            </a:pPr>
            <a:r>
              <a:rPr lang="en-US" sz="2750" dirty="0" smtClean="0"/>
              <a:t>There will not be any </a:t>
            </a:r>
            <a:r>
              <a:rPr lang="en-US" sz="2750" i="1" dirty="0" smtClean="0"/>
              <a:t>formal</a:t>
            </a:r>
            <a:r>
              <a:rPr lang="en-US" sz="2750" dirty="0" smtClean="0"/>
              <a:t> unit testing or quarterly testing this year, but there will still be classroom testing.</a:t>
            </a:r>
          </a:p>
          <a:p>
            <a:pPr marL="514350" indent="-514350">
              <a:buFont typeface="+mj-lt"/>
              <a:buAutoNum type="arabicPeriod"/>
            </a:pPr>
            <a:r>
              <a:rPr lang="en-US" sz="2750" dirty="0" smtClean="0"/>
              <a:t>Review homework or previous day’s skills.</a:t>
            </a:r>
          </a:p>
          <a:p>
            <a:pPr marL="514350" indent="-514350">
              <a:buFont typeface="+mj-lt"/>
              <a:buAutoNum type="arabicPeriod"/>
            </a:pPr>
            <a:r>
              <a:rPr lang="en-US" sz="2750" dirty="0" smtClean="0"/>
              <a:t>Mini lesson on new objective &amp; exploration of the new objective.</a:t>
            </a:r>
          </a:p>
          <a:p>
            <a:pPr marL="514350" indent="-514350">
              <a:buFont typeface="+mj-lt"/>
              <a:buAutoNum type="arabicPeriod"/>
            </a:pPr>
            <a:r>
              <a:rPr lang="en-US" sz="2750" dirty="0" smtClean="0"/>
              <a:t>Practice of skill through math games, re-teaching,  or other enrichment activity. </a:t>
            </a:r>
          </a:p>
          <a:p>
            <a:pPr>
              <a:buNone/>
            </a:pPr>
            <a:r>
              <a:rPr lang="en-US" sz="2750" dirty="0" smtClean="0"/>
              <a:t>* We encourage practice of math facts at home!  We will send home a list of websites that may be beneficial.  </a:t>
            </a:r>
          </a:p>
        </p:txBody>
      </p:sp>
      <p:pic>
        <p:nvPicPr>
          <p:cNvPr id="8" name="Content Placeholder 7" descr="51jtKNymvbL._SL500_SS120_.jpg"/>
          <p:cNvPicPr>
            <a:picLocks noGrp="1" noChangeAspect="1"/>
          </p:cNvPicPr>
          <p:nvPr>
            <p:ph sz="quarter" idx="4"/>
          </p:nvPr>
        </p:nvPicPr>
        <p:blipFill>
          <a:blip r:embed="rId4"/>
          <a:srcRect l="-1145" r="-1145"/>
          <a:stretch>
            <a:fillRect/>
          </a:stretch>
        </p:blipFill>
        <p:spPr>
          <a:xfrm>
            <a:off x="6897030" y="3048000"/>
            <a:ext cx="2246970" cy="236220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44562"/>
          </a:xfrm>
        </p:spPr>
        <p:txBody>
          <a:bodyPr/>
          <a:lstStyle/>
          <a:p>
            <a:r>
              <a:rPr lang="fr-CA" sz="4800" dirty="0" smtClean="0">
                <a:solidFill>
                  <a:srgbClr val="0000FF"/>
                </a:solidFill>
              </a:rPr>
              <a:t>Math </a:t>
            </a:r>
            <a:r>
              <a:rPr lang="fr-CA" sz="4800" dirty="0" err="1" smtClean="0">
                <a:solidFill>
                  <a:srgbClr val="0000FF"/>
                </a:solidFill>
              </a:rPr>
              <a:t>Units</a:t>
            </a:r>
            <a:r>
              <a:rPr lang="fr-CA" sz="4800" dirty="0" smtClean="0">
                <a:solidFill>
                  <a:srgbClr val="0000FF"/>
                </a:solidFill>
              </a:rPr>
              <a:t> </a:t>
            </a:r>
          </a:p>
        </p:txBody>
      </p:sp>
      <p:sp>
        <p:nvSpPr>
          <p:cNvPr id="4" name="Text Placeholder 3"/>
          <p:cNvSpPr>
            <a:spLocks noGrp="1"/>
          </p:cNvSpPr>
          <p:nvPr>
            <p:ph sz="half" idx="1"/>
          </p:nvPr>
        </p:nvSpPr>
        <p:spPr>
          <a:xfrm>
            <a:off x="457200" y="1143000"/>
            <a:ext cx="4038600" cy="5410200"/>
          </a:xfrm>
        </p:spPr>
        <p:txBody>
          <a:bodyPr/>
          <a:lstStyle/>
          <a:p>
            <a:pPr>
              <a:buNone/>
            </a:pPr>
            <a:r>
              <a:rPr lang="en-US" b="1" dirty="0" smtClean="0">
                <a:solidFill>
                  <a:srgbClr val="FF0000"/>
                </a:solidFill>
              </a:rPr>
              <a:t>Qtr 1: </a:t>
            </a:r>
          </a:p>
          <a:p>
            <a:r>
              <a:rPr lang="en-US" b="1" dirty="0" smtClean="0"/>
              <a:t>Fractions</a:t>
            </a:r>
          </a:p>
          <a:p>
            <a:r>
              <a:rPr lang="en-US" b="1" dirty="0" smtClean="0"/>
              <a:t>Place Value &amp; Decimals</a:t>
            </a:r>
          </a:p>
          <a:p>
            <a:r>
              <a:rPr lang="en-US" dirty="0" smtClean="0"/>
              <a:t>Measurement</a:t>
            </a:r>
          </a:p>
          <a:p>
            <a:r>
              <a:rPr lang="en-US" dirty="0" smtClean="0"/>
              <a:t>Numerical Expressions/Patterns</a:t>
            </a:r>
          </a:p>
          <a:p>
            <a:pPr>
              <a:buNone/>
            </a:pPr>
            <a:r>
              <a:rPr lang="en-US" b="1" dirty="0" smtClean="0">
                <a:solidFill>
                  <a:srgbClr val="FF0000"/>
                </a:solidFill>
              </a:rPr>
              <a:t>Qtr 2: </a:t>
            </a:r>
          </a:p>
          <a:p>
            <a:r>
              <a:rPr lang="en-US" b="1" dirty="0" smtClean="0"/>
              <a:t>Fractions</a:t>
            </a:r>
          </a:p>
          <a:p>
            <a:r>
              <a:rPr lang="en-US" b="1" dirty="0" smtClean="0"/>
              <a:t>Place Value &amp; Decimals</a:t>
            </a:r>
          </a:p>
          <a:p>
            <a:pPr>
              <a:buNone/>
            </a:pPr>
            <a:endParaRPr lang="en-US" dirty="0" smtClean="0"/>
          </a:p>
          <a:p>
            <a:pPr>
              <a:buNone/>
            </a:pPr>
            <a:endParaRPr lang="en-US" dirty="0"/>
          </a:p>
        </p:txBody>
      </p:sp>
      <p:sp>
        <p:nvSpPr>
          <p:cNvPr id="15" name="Content Placeholder 14"/>
          <p:cNvSpPr>
            <a:spLocks noGrp="1"/>
          </p:cNvSpPr>
          <p:nvPr>
            <p:ph sz="half" idx="2"/>
          </p:nvPr>
        </p:nvSpPr>
        <p:spPr>
          <a:xfrm>
            <a:off x="4648200" y="1143000"/>
            <a:ext cx="4038600" cy="5715000"/>
          </a:xfrm>
        </p:spPr>
        <p:txBody>
          <a:bodyPr/>
          <a:lstStyle/>
          <a:p>
            <a:pPr>
              <a:buNone/>
            </a:pPr>
            <a:r>
              <a:rPr lang="en-US" b="1" dirty="0" smtClean="0">
                <a:solidFill>
                  <a:srgbClr val="FF0000"/>
                </a:solidFill>
              </a:rPr>
              <a:t>Qtr 3: </a:t>
            </a:r>
          </a:p>
          <a:p>
            <a:r>
              <a:rPr lang="en-US" b="1" dirty="0" smtClean="0"/>
              <a:t>Fractions</a:t>
            </a:r>
          </a:p>
          <a:p>
            <a:r>
              <a:rPr lang="en-US" b="1" dirty="0" smtClean="0"/>
              <a:t>Place Value &amp; Decimals</a:t>
            </a:r>
          </a:p>
          <a:p>
            <a:r>
              <a:rPr lang="en-US" dirty="0" smtClean="0"/>
              <a:t>Measurement</a:t>
            </a:r>
          </a:p>
          <a:p>
            <a:r>
              <a:rPr lang="en-US" dirty="0" smtClean="0"/>
              <a:t>Geometry</a:t>
            </a:r>
          </a:p>
          <a:p>
            <a:pPr>
              <a:buNone/>
            </a:pPr>
            <a:r>
              <a:rPr lang="en-US" b="1" dirty="0" smtClean="0">
                <a:solidFill>
                  <a:srgbClr val="FF0000"/>
                </a:solidFill>
              </a:rPr>
              <a:t>Qtr 4: </a:t>
            </a:r>
          </a:p>
          <a:p>
            <a:r>
              <a:rPr lang="en-US" b="1" dirty="0" smtClean="0"/>
              <a:t>Fractions</a:t>
            </a:r>
          </a:p>
          <a:p>
            <a:r>
              <a:rPr lang="en-US" b="1" dirty="0" smtClean="0"/>
              <a:t>Place Value &amp; Decimals</a:t>
            </a:r>
          </a:p>
          <a:p>
            <a:r>
              <a:rPr lang="en-US" dirty="0" smtClean="0"/>
              <a:t>Measurement</a:t>
            </a:r>
          </a:p>
          <a:p>
            <a:r>
              <a:rPr lang="en-US" dirty="0" smtClean="0"/>
              <a:t>Numerical Expressions/Patterns</a:t>
            </a:r>
          </a:p>
          <a:p>
            <a:pPr>
              <a:buNone/>
            </a:pPr>
            <a:endParaRPr lang="en-US" b="1" dirty="0" smtClean="0">
              <a:solidFill>
                <a:srgbClr val="FF0000"/>
              </a:solidFill>
            </a:endParaRPr>
          </a:p>
        </p:txBody>
      </p:sp>
      <p:pic>
        <p:nvPicPr>
          <p:cNvPr id="16" name="Picture 15"/>
          <p:cNvPicPr>
            <a:picLocks noChangeAspect="1"/>
          </p:cNvPicPr>
          <p:nvPr/>
        </p:nvPicPr>
        <p:blipFill>
          <a:blip r:embed="rId4"/>
          <a:stretch>
            <a:fillRect/>
          </a:stretch>
        </p:blipFill>
        <p:spPr>
          <a:xfrm>
            <a:off x="6400800" y="0"/>
            <a:ext cx="2743200" cy="168812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Rigor of Mathematics</a:t>
            </a:r>
            <a:endParaRPr lang="en-US" dirty="0"/>
          </a:p>
        </p:txBody>
      </p:sp>
      <p:sp>
        <p:nvSpPr>
          <p:cNvPr id="3" name="Content Placeholder 2"/>
          <p:cNvSpPr>
            <a:spLocks noGrp="1"/>
          </p:cNvSpPr>
          <p:nvPr>
            <p:ph idx="1"/>
          </p:nvPr>
        </p:nvSpPr>
        <p:spPr>
          <a:xfrm>
            <a:off x="185520" y="1463604"/>
            <a:ext cx="4238421" cy="4525963"/>
          </a:xfrm>
        </p:spPr>
        <p:txBody>
          <a:bodyPr>
            <a:normAutofit/>
          </a:bodyPr>
          <a:lstStyle/>
          <a:p>
            <a:r>
              <a:rPr lang="en-US" sz="2800" dirty="0" smtClean="0"/>
              <a:t>Is achieved through high-quality tasks that  balance </a:t>
            </a:r>
            <a:r>
              <a:rPr lang="en-US" sz="2800" dirty="0" smtClean="0">
                <a:solidFill>
                  <a:srgbClr val="FF0000"/>
                </a:solidFill>
              </a:rPr>
              <a:t>conceptual </a:t>
            </a:r>
            <a:r>
              <a:rPr lang="en-US" sz="2800" dirty="0" smtClean="0"/>
              <a:t>understanding, </a:t>
            </a:r>
            <a:r>
              <a:rPr lang="en-US" sz="2800" dirty="0" smtClean="0">
                <a:solidFill>
                  <a:srgbClr val="008000"/>
                </a:solidFill>
              </a:rPr>
              <a:t>procedural </a:t>
            </a:r>
            <a:r>
              <a:rPr lang="en-US" sz="2800" dirty="0" smtClean="0"/>
              <a:t>understanding, and </a:t>
            </a:r>
            <a:r>
              <a:rPr lang="en-US" sz="2800" dirty="0" smtClean="0">
                <a:solidFill>
                  <a:schemeClr val="accent4">
                    <a:lumMod val="75000"/>
                  </a:schemeClr>
                </a:solidFill>
              </a:rPr>
              <a:t>application </a:t>
            </a:r>
            <a:r>
              <a:rPr lang="en-US" sz="2800" dirty="0" smtClean="0"/>
              <a:t>of mathematics.</a:t>
            </a:r>
            <a:endParaRPr lang="en-US" sz="2800" dirty="0"/>
          </a:p>
        </p:txBody>
      </p:sp>
      <p:graphicFrame>
        <p:nvGraphicFramePr>
          <p:cNvPr id="8" name="Diagram 7"/>
          <p:cNvGraphicFramePr/>
          <p:nvPr/>
        </p:nvGraphicFramePr>
        <p:xfrm>
          <a:off x="3867375" y="2102275"/>
          <a:ext cx="4780116"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407332" y="1352298"/>
            <a:ext cx="8457750" cy="1588"/>
          </a:xfrm>
          <a:prstGeom prst="line">
            <a:avLst/>
          </a:prstGeom>
          <a:ln w="50800">
            <a:solidFill>
              <a:srgbClr val="084B98"/>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7817" y="102403"/>
            <a:ext cx="7287573" cy="1116798"/>
          </a:xfrm>
        </p:spPr>
        <p:txBody>
          <a:bodyPr>
            <a:noAutofit/>
          </a:bodyPr>
          <a:lstStyle/>
          <a:p>
            <a:r>
              <a:rPr lang="en-US" sz="4000" dirty="0" smtClean="0"/>
              <a:t>The Standards for </a:t>
            </a:r>
            <a:br>
              <a:rPr lang="en-US" sz="4000" dirty="0" smtClean="0"/>
            </a:br>
            <a:r>
              <a:rPr lang="en-US" sz="4000" dirty="0" smtClean="0"/>
              <a:t>Mathematical Practice</a:t>
            </a:r>
            <a:endParaRPr lang="en-US" sz="4000" dirty="0"/>
          </a:p>
        </p:txBody>
      </p:sp>
      <p:sp>
        <p:nvSpPr>
          <p:cNvPr id="3" name="Subtitle 2"/>
          <p:cNvSpPr>
            <a:spLocks noGrp="1"/>
          </p:cNvSpPr>
          <p:nvPr>
            <p:ph type="subTitle" idx="1"/>
          </p:nvPr>
        </p:nvSpPr>
        <p:spPr>
          <a:xfrm>
            <a:off x="407332" y="2585015"/>
            <a:ext cx="8577928" cy="4272985"/>
          </a:xfrm>
        </p:spPr>
        <p:txBody>
          <a:bodyPr>
            <a:normAutofit fontScale="85000" lnSpcReduction="20000"/>
          </a:bodyPr>
          <a:lstStyle/>
          <a:p>
            <a:pPr marL="514350" indent="-514350" algn="l">
              <a:buAutoNum type="arabicPeriod"/>
            </a:pPr>
            <a:r>
              <a:rPr lang="en-US" dirty="0" smtClean="0"/>
              <a:t>Make sense of the problems and persevere in solving them.</a:t>
            </a:r>
          </a:p>
          <a:p>
            <a:pPr marL="514350" indent="-514350" algn="l"/>
            <a:r>
              <a:rPr lang="en-US" dirty="0" smtClean="0"/>
              <a:t>2.   Reason abstractly and quantitatively</a:t>
            </a:r>
          </a:p>
          <a:p>
            <a:pPr marL="514350" indent="-514350" algn="l"/>
            <a:r>
              <a:rPr lang="en-US" dirty="0" smtClean="0"/>
              <a:t>3.   Construct viable arguments and critique the reasoning of others.</a:t>
            </a:r>
          </a:p>
          <a:p>
            <a:pPr marL="514350" indent="-514350" algn="l">
              <a:buAutoNum type="arabicPeriod" startAt="4"/>
            </a:pPr>
            <a:r>
              <a:rPr lang="en-US" dirty="0" smtClean="0"/>
              <a:t>Model with mathematics.</a:t>
            </a:r>
          </a:p>
          <a:p>
            <a:pPr marL="514350" indent="-514350" algn="l"/>
            <a:r>
              <a:rPr lang="en-US" dirty="0" smtClean="0"/>
              <a:t>5.   Use appropriate tools strategically.</a:t>
            </a:r>
          </a:p>
          <a:p>
            <a:pPr marL="514350" indent="-514350" algn="l">
              <a:buAutoNum type="arabicPeriod" startAt="6"/>
            </a:pPr>
            <a:r>
              <a:rPr lang="en-US" dirty="0" smtClean="0"/>
              <a:t>Attend to precision.</a:t>
            </a:r>
          </a:p>
          <a:p>
            <a:pPr marL="514350" indent="-514350" algn="l">
              <a:buAutoNum type="arabicPeriod" startAt="6"/>
            </a:pPr>
            <a:r>
              <a:rPr lang="en-US" dirty="0" smtClean="0"/>
              <a:t>Look for and make use of structures.</a:t>
            </a:r>
          </a:p>
          <a:p>
            <a:pPr marL="514350" indent="-514350" algn="l">
              <a:buAutoNum type="arabicPeriod" startAt="6"/>
            </a:pPr>
            <a:r>
              <a:rPr lang="en-US" dirty="0" smtClean="0"/>
              <a:t>Look for and express regularity in repeated reasoning.</a:t>
            </a:r>
          </a:p>
          <a:p>
            <a:pPr marL="514350" indent="-514350" algn="l">
              <a:buAutoNum type="arabicPeriod" startAt="2"/>
            </a:pPr>
            <a:endParaRPr lang="en-US" dirty="0"/>
          </a:p>
        </p:txBody>
      </p:sp>
      <p:grpSp>
        <p:nvGrpSpPr>
          <p:cNvPr id="8" name="Group 7"/>
          <p:cNvGrpSpPr/>
          <p:nvPr/>
        </p:nvGrpSpPr>
        <p:grpSpPr>
          <a:xfrm>
            <a:off x="1748724" y="1219201"/>
            <a:ext cx="7166666" cy="1364226"/>
            <a:chOff x="98635" y="2377466"/>
            <a:chExt cx="8470527" cy="1364226"/>
          </a:xfrm>
        </p:grpSpPr>
        <p:pic>
          <p:nvPicPr>
            <p:cNvPr id="4" name="Picture 3" descr="frontpage_2.jpg"/>
            <p:cNvPicPr>
              <a:picLocks noChangeAspect="1"/>
            </p:cNvPicPr>
            <p:nvPr/>
          </p:nvPicPr>
          <p:blipFill>
            <a:blip r:embed="rId2"/>
            <a:stretch>
              <a:fillRect/>
            </a:stretch>
          </p:blipFill>
          <p:spPr>
            <a:xfrm>
              <a:off x="98635" y="2377467"/>
              <a:ext cx="2034436" cy="1354172"/>
            </a:xfrm>
            <a:prstGeom prst="rect">
              <a:avLst/>
            </a:prstGeom>
          </p:spPr>
        </p:pic>
        <p:pic>
          <p:nvPicPr>
            <p:cNvPr id="5" name="Picture 4" descr="frontpage_3.jpg"/>
            <p:cNvPicPr>
              <a:picLocks noChangeAspect="1"/>
            </p:cNvPicPr>
            <p:nvPr/>
          </p:nvPicPr>
          <p:blipFill>
            <a:blip r:embed="rId3"/>
            <a:stretch>
              <a:fillRect/>
            </a:stretch>
          </p:blipFill>
          <p:spPr>
            <a:xfrm>
              <a:off x="2231628" y="2379307"/>
              <a:ext cx="2031672" cy="1352332"/>
            </a:xfrm>
            <a:prstGeom prst="rect">
              <a:avLst/>
            </a:prstGeom>
          </p:spPr>
        </p:pic>
        <p:pic>
          <p:nvPicPr>
            <p:cNvPr id="6" name="Picture 5" descr="hcps 092810 630.jpg"/>
            <p:cNvPicPr>
              <a:picLocks noChangeAspect="1"/>
            </p:cNvPicPr>
            <p:nvPr/>
          </p:nvPicPr>
          <p:blipFill>
            <a:blip r:embed="rId4"/>
            <a:stretch>
              <a:fillRect/>
            </a:stretch>
          </p:blipFill>
          <p:spPr>
            <a:xfrm>
              <a:off x="4376991" y="2379308"/>
              <a:ext cx="2046774" cy="1362384"/>
            </a:xfrm>
            <a:prstGeom prst="rect">
              <a:avLst/>
            </a:prstGeom>
          </p:spPr>
        </p:pic>
        <p:pic>
          <p:nvPicPr>
            <p:cNvPr id="7" name="Picture 6" descr="hcps 092810 666.jpg"/>
            <p:cNvPicPr>
              <a:picLocks noChangeAspect="1"/>
            </p:cNvPicPr>
            <p:nvPr/>
          </p:nvPicPr>
          <p:blipFill>
            <a:blip r:embed="rId5"/>
            <a:stretch>
              <a:fillRect/>
            </a:stretch>
          </p:blipFill>
          <p:spPr>
            <a:xfrm>
              <a:off x="6534724" y="2377466"/>
              <a:ext cx="2034438" cy="1354173"/>
            </a:xfrm>
            <a:prstGeom prst="rect">
              <a:avLst/>
            </a:prstGeom>
          </p:spPr>
        </p:pic>
      </p:grpSp>
      <p:cxnSp>
        <p:nvCxnSpPr>
          <p:cNvPr id="10" name="Straight Connector 9"/>
          <p:cNvCxnSpPr/>
          <p:nvPr/>
        </p:nvCxnSpPr>
        <p:spPr>
          <a:xfrm>
            <a:off x="457640" y="2583427"/>
            <a:ext cx="8457750" cy="1588"/>
          </a:xfrm>
          <a:prstGeom prst="line">
            <a:avLst/>
          </a:prstGeom>
          <a:ln w="50800">
            <a:solidFill>
              <a:srgbClr val="084B98"/>
            </a:solidFill>
          </a:ln>
        </p:spPr>
        <p:style>
          <a:lnRef idx="2">
            <a:schemeClr val="accent1"/>
          </a:lnRef>
          <a:fillRef idx="0">
            <a:schemeClr val="accent1"/>
          </a:fillRef>
          <a:effectRef idx="1">
            <a:schemeClr val="accent1"/>
          </a:effectRef>
          <a:fontRef idx="minor">
            <a:schemeClr val="tx1"/>
          </a:fontRef>
        </p:style>
      </p:cxnSp>
      <p:pic>
        <p:nvPicPr>
          <p:cNvPr id="11" name="Picture 10" descr="hcpss-logo-outlined_new.png"/>
          <p:cNvPicPr>
            <a:picLocks noChangeAspect="1"/>
          </p:cNvPicPr>
          <p:nvPr/>
        </p:nvPicPr>
        <p:blipFill>
          <a:blip r:embed="rId6"/>
          <a:stretch>
            <a:fillRect/>
          </a:stretch>
        </p:blipFill>
        <p:spPr>
          <a:xfrm>
            <a:off x="200972" y="220129"/>
            <a:ext cx="1403097" cy="140309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fontAlgn="auto">
              <a:spcAft>
                <a:spcPts val="0"/>
              </a:spcAft>
              <a:defRPr/>
            </a:pPr>
            <a:r>
              <a:rPr lang="fr-CA" sz="4800" dirty="0" smtClean="0">
                <a:solidFill>
                  <a:srgbClr val="FF0000"/>
                </a:solidFill>
              </a:rPr>
              <a:t>Reading</a:t>
            </a:r>
          </a:p>
        </p:txBody>
      </p:sp>
      <p:sp>
        <p:nvSpPr>
          <p:cNvPr id="4" name="Text Placeholder 3"/>
          <p:cNvSpPr>
            <a:spLocks noGrp="1"/>
          </p:cNvSpPr>
          <p:nvPr>
            <p:ph type="body" idx="1"/>
          </p:nvPr>
        </p:nvSpPr>
        <p:spPr>
          <a:xfrm>
            <a:off x="457200" y="1295400"/>
            <a:ext cx="4040188" cy="879475"/>
          </a:xfrm>
        </p:spPr>
        <p:txBody>
          <a:bodyPr/>
          <a:lstStyle/>
          <a:p>
            <a:pPr algn="ctr"/>
            <a:r>
              <a:rPr lang="en-US" dirty="0" smtClean="0">
                <a:solidFill>
                  <a:srgbClr val="3366FF"/>
                </a:solidFill>
              </a:rPr>
              <a:t>Reader’s Workshop Components</a:t>
            </a:r>
            <a:endParaRPr lang="en-US" dirty="0">
              <a:solidFill>
                <a:srgbClr val="3366FF"/>
              </a:solidFill>
            </a:endParaRPr>
          </a:p>
        </p:txBody>
      </p:sp>
      <p:sp>
        <p:nvSpPr>
          <p:cNvPr id="5" name="Espace réservé du contenu 2"/>
          <p:cNvSpPr>
            <a:spLocks noGrp="1"/>
          </p:cNvSpPr>
          <p:nvPr>
            <p:ph sz="half" idx="2"/>
          </p:nvPr>
        </p:nvSpPr>
        <p:spPr>
          <a:xfrm>
            <a:off x="457200" y="2174874"/>
            <a:ext cx="4040188" cy="4225925"/>
          </a:xfrm>
        </p:spPr>
        <p:txBody>
          <a:bodyPr rtlCol="0">
            <a:normAutofit lnSpcReduction="10000"/>
          </a:bodyPr>
          <a:lstStyle/>
          <a:p>
            <a:r>
              <a:rPr lang="en-US" sz="3600" dirty="0" smtClean="0"/>
              <a:t>Read Aloud</a:t>
            </a:r>
          </a:p>
          <a:p>
            <a:r>
              <a:rPr lang="en-US" sz="3600" dirty="0" smtClean="0"/>
              <a:t>Mini lesson/Word Study</a:t>
            </a:r>
          </a:p>
          <a:p>
            <a:r>
              <a:rPr lang="en-US" sz="3600" dirty="0" smtClean="0"/>
              <a:t>Guided Reading Groups</a:t>
            </a:r>
          </a:p>
          <a:p>
            <a:r>
              <a:rPr lang="en-US" sz="3600" dirty="0" smtClean="0"/>
              <a:t>IDR (Independent Daily Reading)</a:t>
            </a:r>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pic>
        <p:nvPicPr>
          <p:cNvPr id="8" name="Content Placeholder 4" descr="images.jpeg"/>
          <p:cNvPicPr>
            <a:picLocks noGrp="1" noChangeAspect="1"/>
          </p:cNvPicPr>
          <p:nvPr/>
        </p:nvPicPr>
        <p:blipFill>
          <a:blip r:embed="rId4"/>
          <a:srcRect t="-16276" b="-16276"/>
          <a:stretch>
            <a:fillRect/>
          </a:stretch>
        </p:blipFill>
        <p:spPr>
          <a:xfrm>
            <a:off x="4724400" y="533400"/>
            <a:ext cx="3931920" cy="6324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en-US" b="1" dirty="0" smtClean="0">
                <a:solidFill>
                  <a:srgbClr val="0000FF"/>
                </a:solidFill>
              </a:rPr>
              <a:t>Reader’s Workshop Expectations</a:t>
            </a:r>
            <a:r>
              <a:rPr lang="en-US" dirty="0" smtClean="0"/>
              <a:t/>
            </a:r>
            <a:br>
              <a:rPr lang="en-US" dirty="0" smtClean="0"/>
            </a:br>
            <a:endParaRPr lang="fr-CA" dirty="0" smtClean="0">
              <a:solidFill>
                <a:schemeClr val="tx1">
                  <a:lumMod val="75000"/>
                  <a:lumOff val="25000"/>
                </a:schemeClr>
              </a:solidFill>
            </a:endParaRPr>
          </a:p>
        </p:txBody>
      </p:sp>
      <p:sp>
        <p:nvSpPr>
          <p:cNvPr id="5" name="Espace réservé du contenu 2"/>
          <p:cNvSpPr>
            <a:spLocks noGrp="1"/>
          </p:cNvSpPr>
          <p:nvPr>
            <p:ph sz="half" idx="2"/>
          </p:nvPr>
        </p:nvSpPr>
        <p:spPr>
          <a:xfrm>
            <a:off x="457200" y="1295400"/>
            <a:ext cx="4040188" cy="5257799"/>
          </a:xfrm>
        </p:spPr>
        <p:txBody>
          <a:bodyPr rtlCol="0">
            <a:noAutofit/>
          </a:bodyPr>
          <a:lstStyle/>
          <a:p>
            <a:r>
              <a:rPr lang="en-US" b="1" dirty="0" smtClean="0">
                <a:latin typeface="Comic Sans MS"/>
                <a:cs typeface="Comic Sans MS"/>
              </a:rPr>
              <a:t>READ 40 BOOKS THIS YEAR!</a:t>
            </a:r>
          </a:p>
          <a:p>
            <a:r>
              <a:rPr lang="en-US" dirty="0" smtClean="0">
                <a:latin typeface="Comic Sans MS"/>
                <a:cs typeface="Comic Sans MS"/>
              </a:rPr>
              <a:t>Read without distracting others</a:t>
            </a:r>
          </a:p>
          <a:p>
            <a:r>
              <a:rPr lang="en-US" dirty="0" smtClean="0">
                <a:latin typeface="Comic Sans MS"/>
                <a:cs typeface="Comic Sans MS"/>
              </a:rPr>
              <a:t>Follow Directions</a:t>
            </a:r>
          </a:p>
          <a:p>
            <a:r>
              <a:rPr lang="en-US" dirty="0" smtClean="0">
                <a:latin typeface="Comic Sans MS"/>
                <a:cs typeface="Comic Sans MS"/>
              </a:rPr>
              <a:t>Log what books you read daily.</a:t>
            </a:r>
          </a:p>
          <a:p>
            <a:r>
              <a:rPr lang="en-US" dirty="0" smtClean="0">
                <a:latin typeface="Comic Sans MS"/>
                <a:cs typeface="Comic Sans MS"/>
              </a:rPr>
              <a:t>Do not disturb teacher while working with readers.</a:t>
            </a:r>
          </a:p>
          <a:p>
            <a:r>
              <a:rPr lang="en-US" dirty="0" smtClean="0">
                <a:latin typeface="Comic Sans MS"/>
                <a:cs typeface="Comic Sans MS"/>
              </a:rPr>
              <a:t>Select Just Right Books</a:t>
            </a:r>
          </a:p>
          <a:p>
            <a:r>
              <a:rPr lang="en-US" dirty="0" smtClean="0">
                <a:latin typeface="Comic Sans MS"/>
                <a:cs typeface="Comic Sans MS"/>
              </a:rPr>
              <a:t>Respect all readers!</a:t>
            </a:r>
            <a:endParaRPr lang="en-US" dirty="0" smtClean="0"/>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pic>
        <p:nvPicPr>
          <p:cNvPr id="9" name="Content Placeholder 3" descr="IDR Time.jpg"/>
          <p:cNvPicPr>
            <a:picLocks noGrp="1" noChangeAspect="1"/>
          </p:cNvPicPr>
          <p:nvPr/>
        </p:nvPicPr>
        <p:blipFill>
          <a:blip r:embed="rId4"/>
          <a:srcRect l="-17998" r="-17998"/>
          <a:stretch>
            <a:fillRect/>
          </a:stretch>
        </p:blipFill>
        <p:spPr>
          <a:xfrm>
            <a:off x="3810000" y="1295400"/>
            <a:ext cx="5515584" cy="5257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01038149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D81CFD-CA74-45F2-9DAF-01B752EE31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TS010381493.potx</Template>
  <TotalTime>40231</TotalTime>
  <Words>1794</Words>
  <Application>Microsoft Macintosh PowerPoint</Application>
  <PresentationFormat>On-screen Show (4:3)</PresentationFormat>
  <Paragraphs>305</Paragraphs>
  <Slides>25</Slides>
  <Notes>19</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TS010381493</vt:lpstr>
      <vt:lpstr>Welcome to Our Fifth Grade Community!  </vt:lpstr>
      <vt:lpstr>Meet the Team</vt:lpstr>
      <vt:lpstr>Daily Schedule  </vt:lpstr>
      <vt:lpstr>Math Structure</vt:lpstr>
      <vt:lpstr>Math Units </vt:lpstr>
      <vt:lpstr>Rigor of Mathematics</vt:lpstr>
      <vt:lpstr>The Standards for  Mathematical Practice</vt:lpstr>
      <vt:lpstr>Reading</vt:lpstr>
      <vt:lpstr>Reader’s Workshop Expectations </vt:lpstr>
      <vt:lpstr>Word Study</vt:lpstr>
      <vt:lpstr>Why Use This New Approach?</vt:lpstr>
      <vt:lpstr>Word Study</vt:lpstr>
      <vt:lpstr>Slide 13</vt:lpstr>
      <vt:lpstr>Writer’s Workshop</vt:lpstr>
      <vt:lpstr>Type To Learn (TTL)</vt:lpstr>
      <vt:lpstr>Slide 16</vt:lpstr>
      <vt:lpstr> Rotates every FOUR weeks! </vt:lpstr>
      <vt:lpstr> Health</vt:lpstr>
      <vt:lpstr>Grading Policy</vt:lpstr>
      <vt:lpstr>Gradual Release of Responsibility</vt:lpstr>
      <vt:lpstr>Field Trips/ Student Leadership Teams </vt:lpstr>
      <vt:lpstr>Binder/Organization</vt:lpstr>
      <vt:lpstr>Conferences/Report Cards</vt:lpstr>
      <vt:lpstr>Teacher Contact Information</vt:lpstr>
      <vt:lpstr>Volunteers</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Fifth Grade Community!  </dc:title>
  <dc:subject/>
  <dc:creator>Howard County Administrator</dc:creator>
  <cp:keywords/>
  <dc:description/>
  <cp:lastModifiedBy>Howard County</cp:lastModifiedBy>
  <cp:revision>76</cp:revision>
  <cp:lastPrinted>2014-09-09T19:44:33Z</cp:lastPrinted>
  <dcterms:created xsi:type="dcterms:W3CDTF">2014-09-26T15:46:20Z</dcterms:created>
  <dcterms:modified xsi:type="dcterms:W3CDTF">2014-09-26T15:46:33Z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ies>
</file>