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Default Extension="fntdata" ContentType="application/x-fontdata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3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embeddedFontLst>
    <p:embeddedFont>
      <p:font typeface="Arial Black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4C6A7685-DFA0-4847-A31C-2F22A1088773}">
  <a:tblStyle styleId="{4C6A7685-DFA0-4847-A31C-2F22A10887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font" Target="fonts/font1.fntdata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12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13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16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17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18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709738" y="304800"/>
            <a:ext cx="3387600" cy="2540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3060700"/>
            <a:ext cx="5486400" cy="571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23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25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26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27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28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2" y="273048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1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30461" y="4777385"/>
            <a:ext cx="7483077" cy="1062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830461" y="5893594"/>
            <a:ext cx="7483077" cy="6607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524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3175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4699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6350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 rot="5400000">
            <a:off x="4705349" y="2343149"/>
            <a:ext cx="5562600" cy="194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 rot="5400000">
            <a:off x="742949" y="476249"/>
            <a:ext cx="5562600" cy="56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hcpss.org/owa/redir.aspx?C=mc4C2_PQwk-luTRtSOspOYzHq0Sy5dMIXG_1PXuHLI40vqZwT_Zg-ZgSbqPu4RvlwImLbPbhRVc.&amp;URL=https://www.hcpss.me/" TargetMode="External"/><Relationship Id="rId4" Type="http://schemas.openxmlformats.org/officeDocument/2006/relationships/hyperlink" Target="https://mail.hcpss.org/owa/redir.aspx?C=mc4C2_PQwk-luTRtSOspOYzHq0Sy5dMIXG_1PXuHLI40vqZwT_Zg-ZgSbqPu4RvlwImLbPbhRVc.&amp;URL=http://www.hcpss.org/connec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cpss.me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1371600" y="3200400"/>
            <a:ext cx="6441321" cy="8552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Back to School Night 2017</a:t>
            </a:r>
          </a:p>
        </p:txBody>
      </p:sp>
      <p:sp>
        <p:nvSpPr>
          <p:cNvPr id="176" name="Shape 176"/>
          <p:cNvSpPr/>
          <p:nvPr/>
        </p:nvSpPr>
        <p:spPr>
          <a:xfrm>
            <a:off x="1219200" y="2133600"/>
            <a:ext cx="6832600" cy="91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Welcome to Second Grade 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4235450"/>
            <a:ext cx="2819400" cy="24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Math Practices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962" y="2027087"/>
            <a:ext cx="7684074" cy="40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014412" y="274637"/>
            <a:ext cx="6937374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330000"/>
                </a:solidFill>
                <a:latin typeface="Arial"/>
                <a:ea typeface="Arial"/>
                <a:cs typeface="Arial"/>
                <a:sym typeface="Arial"/>
              </a:rPr>
              <a:t>What Does Math Look Like Everyday?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703262" y="1755775"/>
            <a:ext cx="7545387" cy="47831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3200" b="0" i="0" u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75 minutes daily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3200" b="0" i="0" u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Begins with a high-quality number routine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3200" b="0" i="0" u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Standards based instruction: high quality tasks, variety of representations, purposeful questions, and student discourse 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3200" b="0" i="0" u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Closure everyday</a:t>
            </a:r>
          </a:p>
        </p:txBody>
      </p:sp>
      <p:cxnSp>
        <p:nvCxnSpPr>
          <p:cNvPr id="258" name="Shape 258"/>
          <p:cNvCxnSpPr/>
          <p:nvPr/>
        </p:nvCxnSpPr>
        <p:spPr>
          <a:xfrm>
            <a:off x="892175" y="1600200"/>
            <a:ext cx="7356475" cy="0"/>
          </a:xfrm>
          <a:prstGeom prst="straightConnector1">
            <a:avLst/>
          </a:prstGeom>
          <a:noFill/>
          <a:ln w="50800" cap="flat" cmpd="sng">
            <a:solidFill>
              <a:srgbClr val="084B98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262062" y="274637"/>
            <a:ext cx="6557961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Canvas: How To Support Your Child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1485900" y="2014536"/>
            <a:ext cx="6429375" cy="3892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25000"/>
              <a:buFont typeface="Calibri"/>
              <a:buNone/>
            </a:pPr>
            <a:r>
              <a:rPr lang="en-US" sz="3200" b="0" i="0" u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Each resource page includes: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Suggested activities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Online activities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Links to independent practice sheets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7175" y="2244725"/>
            <a:ext cx="2120899" cy="235743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5718175" y="3832225"/>
            <a:ext cx="784224" cy="358775"/>
          </a:xfrm>
          <a:prstGeom prst="rightArrow">
            <a:avLst>
              <a:gd name="adj1" fmla="val 16659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Shape 268"/>
          <p:cNvCxnSpPr/>
          <p:nvPr/>
        </p:nvCxnSpPr>
        <p:spPr>
          <a:xfrm>
            <a:off x="892175" y="1635125"/>
            <a:ext cx="7356475" cy="0"/>
          </a:xfrm>
          <a:prstGeom prst="straightConnector1">
            <a:avLst/>
          </a:prstGeom>
          <a:noFill/>
          <a:ln w="50800" cap="flat" cmpd="sng">
            <a:solidFill>
              <a:srgbClr val="084B98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</a:pPr>
            <a:r>
              <a:rPr lang="en-US"/>
              <a:t>Cradlerock Website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PebbleGo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Dreambox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Raz Kids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Mrs. Hart’s website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Canvas…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990600" y="838200"/>
            <a:ext cx="5334000" cy="685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Instructional Technology 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2537" y="723900"/>
            <a:ext cx="2309812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Accessing Canvas and Synergy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Canvas is a website providing families with information about their child’s teacher, math and language arts classes, and curriculum.  We have a team page and we have individual pages with each teacher.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Synergy currently allows you to check the attendance reeds of your child.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login to Canvas/Synergy at:</a:t>
            </a:r>
            <a:b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 </a:t>
            </a: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https://www.hcpss.me/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- Just click on the Canvas link and use your school computer login info.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login to Canvas/Synergy at:</a:t>
            </a:r>
            <a:b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</a:t>
            </a: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http://www.hcpss.org/connect/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Then click the HCPSS CONNECT LOGIN button and use your parent login info.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CONTEST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be the first grade to get 100% on updating our files</a:t>
            </a:r>
            <a:r>
              <a:rPr lang="en-US"/>
              <a:t>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all of your information is the same, you still have to log on to confirm.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</a:t>
            </a:r>
            <a:r>
              <a:rPr lang="en-US"/>
              <a:t>40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students who still need to update their file.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Hmmm….which grade is going to win?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63537" y="2133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Properties of Matter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Earth’s Features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Earth’s Changing Landscape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Relationships and Habitats</a:t>
            </a:r>
          </a:p>
        </p:txBody>
      </p:sp>
      <p:sp>
        <p:nvSpPr>
          <p:cNvPr id="295" name="Shape 295"/>
          <p:cNvSpPr/>
          <p:nvPr/>
        </p:nvSpPr>
        <p:spPr>
          <a:xfrm>
            <a:off x="2590800" y="762000"/>
            <a:ext cx="3200400" cy="7619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Science 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609600"/>
            <a:ext cx="1752600" cy="174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9975" y="2133600"/>
            <a:ext cx="2222500" cy="260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 descr="Image result for painted lady butterfly picture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5125" y="4436575"/>
            <a:ext cx="1866900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09600" y="2362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Community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Go Shopping!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Communities Change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in the Community</a:t>
            </a:r>
          </a:p>
        </p:txBody>
      </p:sp>
      <p:sp>
        <p:nvSpPr>
          <p:cNvPr id="305" name="Shape 305"/>
          <p:cNvSpPr/>
          <p:nvPr/>
        </p:nvSpPr>
        <p:spPr>
          <a:xfrm>
            <a:off x="1981200" y="685800"/>
            <a:ext cx="5029200" cy="91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Social Studies 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1981200"/>
            <a:ext cx="2833686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Nutrition and Fitness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Social/Emotional Health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 Prevention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3124200" y="838200"/>
            <a:ext cx="2666999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Health </a:t>
            </a: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2133600"/>
            <a:ext cx="2362200" cy="359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2514600" y="609600"/>
            <a:ext cx="3657600" cy="1066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Grading 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2286000"/>
            <a:ext cx="2057400" cy="31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26597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= independent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8888"/>
              <a:buFont typeface="Arial"/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 = with assistance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8888"/>
              <a:buFont typeface="Arial"/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= not apparent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Team 2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2273100"/>
            <a:ext cx="7390500" cy="394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Mrs. Logan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Ms. </a:t>
            </a:r>
            <a:r>
              <a:rPr lang="en-US" sz="2600"/>
              <a:t>McNamara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/>
              <a:t>Mrs. Olive/Mrs. Freeman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Mrs. Weber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Ms. </a:t>
            </a:r>
            <a:r>
              <a:rPr lang="en-US" sz="2600"/>
              <a:t>Dunn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Ms. Del Toro/Mrs. Crisp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/>
              <a:t>Ms. Harding/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Mrs. Brandel/Ms.Shanklin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2514600" y="609600"/>
            <a:ext cx="3657596" cy="1066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Grading 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2286000"/>
            <a:ext cx="2057400" cy="31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1371600" y="24057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Effort</a:t>
            </a: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/>
              <a:t>1</a:t>
            </a:r>
          </a:p>
          <a:p>
            <a:pPr marL="342900" marR="0" lvl="0" indent="-368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/>
              <a:t>2</a:t>
            </a:r>
          </a:p>
          <a:p>
            <a:pPr marL="342900" marR="0" lvl="0" indent="-3683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/>
              <a:t>3</a:t>
            </a: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7375"/>
            <a:ext cx="9144000" cy="5421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849" y="1210505"/>
            <a:ext cx="4393199" cy="273571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/>
        </p:nvSpPr>
        <p:spPr>
          <a:xfrm>
            <a:off x="1950" y="178897"/>
            <a:ext cx="9140100" cy="11364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Measures of Academic Progress (MAP)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1st &amp; 2nd Grade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0" y="3869600"/>
            <a:ext cx="9144000" cy="2988600"/>
          </a:xfrm>
          <a:prstGeom prst="rect">
            <a:avLst/>
          </a:prstGeom>
          <a:solidFill>
            <a:srgbClr val="B8D87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68300" rtl="0">
              <a:lnSpc>
                <a:spcPct val="120000"/>
              </a:lnSpc>
              <a:spcBef>
                <a:spcPts val="1000"/>
              </a:spcBef>
              <a:buSzPct val="100000"/>
              <a:buChar char="●"/>
            </a:pPr>
            <a:r>
              <a:rPr lang="en-US" sz="2200"/>
              <a:t>Administered in the Fall, Winter, and Spring for Reading and Math</a:t>
            </a:r>
          </a:p>
          <a:p>
            <a:pPr marL="457200" lvl="0" indent="-368300" rtl="0">
              <a:lnSpc>
                <a:spcPct val="120000"/>
              </a:lnSpc>
              <a:spcBef>
                <a:spcPts val="1000"/>
              </a:spcBef>
              <a:buSzPct val="100000"/>
              <a:buFont typeface="Trebuchet MS"/>
              <a:buChar char="●"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Measures student growth over time</a:t>
            </a:r>
          </a:p>
          <a:p>
            <a:pPr marL="457200" lvl="0" indent="-368300" rtl="0">
              <a:lnSpc>
                <a:spcPct val="120000"/>
              </a:lnSpc>
              <a:spcBef>
                <a:spcPts val="1000"/>
              </a:spcBef>
              <a:buSzPct val="100000"/>
              <a:buFont typeface="Trebuchet MS"/>
              <a:buChar char="●"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Provides preliminary benchmark of College and Career Readiness</a:t>
            </a:r>
          </a:p>
          <a:p>
            <a:pPr marL="457200" lvl="0" indent="-368300" rtl="0">
              <a:lnSpc>
                <a:spcPct val="120000"/>
              </a:lnSpc>
              <a:spcBef>
                <a:spcPts val="1000"/>
              </a:spcBef>
              <a:buSzPct val="100000"/>
              <a:buFont typeface="Trebuchet MS"/>
              <a:buChar char="●"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Assesses instructional strengths and needs</a:t>
            </a:r>
          </a:p>
          <a:p>
            <a:pPr marL="457200" lvl="0" indent="-368300" rtl="0">
              <a:lnSpc>
                <a:spcPct val="120000"/>
              </a:lnSpc>
              <a:spcBef>
                <a:spcPts val="1000"/>
              </a:spcBef>
              <a:buSzPct val="100000"/>
              <a:buFont typeface="Trebuchet MS"/>
              <a:buChar char="●"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Supports differentiated instruction in the classroom</a:t>
            </a:r>
          </a:p>
          <a:p>
            <a:pPr marL="457200" lvl="0" indent="-368300" rtl="0">
              <a:lnSpc>
                <a:spcPct val="120000"/>
              </a:lnSpc>
              <a:spcBef>
                <a:spcPts val="1000"/>
              </a:spcBef>
              <a:buSzPct val="100000"/>
              <a:buFont typeface="Trebuchet MS"/>
              <a:buChar char="●"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Parents receive progress reports after each administration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268200" y="1315300"/>
            <a:ext cx="4814700" cy="22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9900"/>
                </a:solidFill>
              </a:rPr>
              <a:t>Fall Administration: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US" sz="1800">
                <a:solidFill>
                  <a:srgbClr val="FF9900"/>
                </a:solidFill>
              </a:rPr>
              <a:t>October (possibly Sept. for 1st Grade)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99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0000FF"/>
                </a:solidFill>
              </a:rPr>
              <a:t>Winter Administration: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US" sz="1800">
                <a:solidFill>
                  <a:srgbClr val="0000FF"/>
                </a:solidFill>
              </a:rPr>
              <a:t> end of January through February</a:t>
            </a:r>
          </a:p>
          <a:p>
            <a:pPr lvl="0" indent="457200" rtl="0">
              <a:spcBef>
                <a:spcPts val="0"/>
              </a:spcBef>
              <a:buNone/>
            </a:pPr>
            <a:endParaRPr sz="1800">
              <a:solidFill>
                <a:srgbClr val="0000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800">
                <a:solidFill>
                  <a:srgbClr val="00FF00"/>
                </a:solidFill>
              </a:rPr>
              <a:t>Spring Administration: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800">
                <a:solidFill>
                  <a:srgbClr val="00FF00"/>
                </a:solidFill>
              </a:rPr>
              <a:t>	May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Monday:</a:t>
            </a:r>
            <a:r>
              <a:rPr lang="en-US"/>
              <a:t> P.E. /Media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Tuesday: </a:t>
            </a:r>
            <a:r>
              <a:rPr lang="en-US"/>
              <a:t>Music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Wednesday: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r>
              <a:rPr lang="en-US" sz="2400"/>
              <a:t>/ Book Check out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Thursday: P.E.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Friday: Art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52" name="Shape 352"/>
          <p:cNvSpPr/>
          <p:nvPr/>
        </p:nvSpPr>
        <p:spPr>
          <a:xfrm>
            <a:off x="1752600" y="685800"/>
            <a:ext cx="5257800" cy="838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Related Arts 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1951036"/>
            <a:ext cx="16891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Sent home every Monday with the weekly assignments: Math &amp; L.A.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sign that you have reviewed your child’s H.W.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should return this sheet every Friday</a:t>
            </a:r>
          </a:p>
        </p:txBody>
      </p:sp>
      <p:sp>
        <p:nvSpPr>
          <p:cNvPr id="359" name="Shape 359"/>
          <p:cNvSpPr/>
          <p:nvPr/>
        </p:nvSpPr>
        <p:spPr>
          <a:xfrm>
            <a:off x="1447800" y="762000"/>
            <a:ext cx="5943599" cy="8000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H.W. Assignment Sheet 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2438400" y="29718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2819400" y="2895600"/>
            <a:ext cx="35052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2286000" y="685800"/>
            <a:ext cx="4038600" cy="91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Homework 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</a:t>
            </a:r>
            <a:r>
              <a:rPr lang="en-US" sz="2400"/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/>
              <a:t>2 nights of worksheets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lang="en-US"/>
              <a:t>2 nights of a math menu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u="sng"/>
              <a:t>Language Arts</a:t>
            </a:r>
          </a:p>
          <a:p>
            <a:pPr marL="342900" marR="0" lvl="0" indent="-393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1 night word sort</a:t>
            </a:r>
          </a:p>
          <a:p>
            <a:pPr marL="342900" marR="0" lvl="0" indent="-393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1 night writing sentences</a:t>
            </a:r>
          </a:p>
          <a:p>
            <a:pPr marL="342900" marR="0" lvl="0" indent="-393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2 nights of an ELA menu</a:t>
            </a:r>
          </a:p>
          <a:p>
            <a:pPr marL="0" marR="0" lvl="0" indent="-152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6083699" y="2133600"/>
            <a:ext cx="2374500" cy="251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381000"/>
            <a:ext cx="1600199" cy="143192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8759400" y="2957725"/>
            <a:ext cx="7345500" cy="85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 txBox="1"/>
          <p:nvPr/>
        </p:nvSpPr>
        <p:spPr>
          <a:xfrm>
            <a:off x="6324600" y="3248350"/>
            <a:ext cx="2154000" cy="229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*Total of 20 minutes a night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should bring to school everyday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Monthly Calendar for communication about student behavior</a:t>
            </a:r>
          </a:p>
        </p:txBody>
      </p:sp>
      <p:sp>
        <p:nvSpPr>
          <p:cNvPr id="379" name="Shape 379"/>
          <p:cNvSpPr/>
          <p:nvPr/>
        </p:nvSpPr>
        <p:spPr>
          <a:xfrm>
            <a:off x="1219200" y="609600"/>
            <a:ext cx="6553199" cy="91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Take Home Folders </a:t>
            </a:r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4495800"/>
            <a:ext cx="2005012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2057400" y="685800"/>
            <a:ext cx="4724400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School Climate </a:t>
            </a:r>
          </a:p>
        </p:txBody>
      </p:sp>
      <p:pic>
        <p:nvPicPr>
          <p:cNvPr id="387" name="Shape 38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2209800"/>
            <a:ext cx="990599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3581400"/>
            <a:ext cx="990599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5029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2743200" y="2362200"/>
            <a:ext cx="3809999" cy="3506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Paw Prints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Store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Dog Club</a:t>
            </a: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2895600"/>
            <a:ext cx="2209799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Schoolwide behavior system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are anonymous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Recorded daily in Take Home Folder Calendar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3048000" y="685800"/>
            <a:ext cx="2971800" cy="838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PBIS 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2971800" y="3657600"/>
            <a:ext cx="3124199" cy="46672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1 - “Great on Green”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2971800" y="4114800"/>
            <a:ext cx="3124199" cy="46672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2 - Verbal Warning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2971800" y="4572000"/>
            <a:ext cx="3124199" cy="46672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3 - Think Time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2971800" y="5029200"/>
            <a:ext cx="3124199" cy="4667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4 - Yellow Slip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2971800" y="5486400"/>
            <a:ext cx="3124199" cy="4667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5 - Office Referral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Mandatory Child Abuse Reporting and Training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Chaperones and volunteers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Weekly- Handwriting group, stuff mailboxes, school store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Monthly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 Trips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home</a:t>
            </a:r>
          </a:p>
        </p:txBody>
      </p:sp>
      <p:sp>
        <p:nvSpPr>
          <p:cNvPr id="409" name="Shape 409"/>
          <p:cNvSpPr/>
          <p:nvPr/>
        </p:nvSpPr>
        <p:spPr>
          <a:xfrm>
            <a:off x="2209800" y="762000"/>
            <a:ext cx="4343400" cy="838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Volunteers </a:t>
            </a: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4419600"/>
            <a:ext cx="1657350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2057400" y="685800"/>
            <a:ext cx="5029200" cy="838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2nd Grade Schedule </a:t>
            </a:r>
          </a:p>
        </p:txBody>
      </p:sp>
      <p:graphicFrame>
        <p:nvGraphicFramePr>
          <p:cNvPr id="190" name="Shape 190"/>
          <p:cNvGraphicFramePr/>
          <p:nvPr/>
        </p:nvGraphicFramePr>
        <p:xfrm>
          <a:off x="1788475" y="1931875"/>
          <a:ext cx="6096000" cy="3983365"/>
        </p:xfrm>
        <a:graphic>
          <a:graphicData uri="http://schemas.openxmlformats.org/drawingml/2006/table">
            <a:tbl>
              <a:tblPr>
                <a:noFill/>
                <a:tableStyleId>{4C6A7685-DFA0-4847-A31C-2F22A1088773}</a:tableStyleId>
              </a:tblPr>
              <a:tblGrid>
                <a:gridCol w="3048000"/>
                <a:gridCol w="3048000"/>
              </a:tblGrid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8:03 </a:t>
                      </a:r>
                    </a:p>
                  </a:txBody>
                  <a:tcPr marL="0" marR="0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Students enter the building/ Breakfast</a:t>
                      </a:r>
                    </a:p>
                  </a:txBody>
                  <a:tcPr marL="0" marR="0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8:15 – 9:30 </a:t>
                      </a:r>
                    </a:p>
                  </a:txBody>
                  <a:tcPr marL="0" marR="0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Math</a:t>
                      </a:r>
                    </a:p>
                  </a:txBody>
                  <a:tcPr marL="0" marR="0" marT="45725" marB="45725"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9:30 – 10:50 </a:t>
                      </a:r>
                    </a:p>
                  </a:txBody>
                  <a:tcPr marL="0" marR="0" marT="45725" marB="45725"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Language Arts/Reading</a:t>
                      </a:r>
                    </a:p>
                  </a:txBody>
                  <a:tcPr marL="0" marR="0" marT="45725" marB="45725">
                    <a:solidFill>
                      <a:schemeClr val="accent1">
                        <a:alpha val="19607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10:50 – 11:20 </a:t>
                      </a:r>
                    </a:p>
                  </a:txBody>
                  <a:tcPr marL="0" marR="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Recess</a:t>
                      </a:r>
                    </a:p>
                  </a:txBody>
                  <a:tcPr marL="0" marR="0" marT="45725" marB="45725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11:20 - 11:50</a:t>
                      </a:r>
                    </a:p>
                  </a:txBody>
                  <a:tcPr marL="0" marR="0" marT="45725" marB="45725"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Lunch</a:t>
                      </a:r>
                    </a:p>
                  </a:txBody>
                  <a:tcPr marL="0" marR="0" marT="45725" marB="45725">
                    <a:solidFill>
                      <a:schemeClr val="accent1">
                        <a:alpha val="19607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11:50 – 12:35 </a:t>
                      </a:r>
                    </a:p>
                  </a:txBody>
                  <a:tcPr marL="0" marR="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Language Arts/Writing</a:t>
                      </a:r>
                    </a:p>
                  </a:txBody>
                  <a:tcPr marL="0" marR="0" marT="45725" marB="45725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12:35-12:50</a:t>
                      </a:r>
                    </a:p>
                  </a:txBody>
                  <a:tcPr marL="0" marR="0" marT="45725" marB="45725">
                    <a:solidFill>
                      <a:schemeClr val="accent1">
                        <a:alpha val="196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Community Time</a:t>
                      </a:r>
                    </a:p>
                  </a:txBody>
                  <a:tcPr marL="0" marR="0" marT="45725" marB="45725">
                    <a:solidFill>
                      <a:schemeClr val="accent1">
                        <a:alpha val="1961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12:</a:t>
                      </a:r>
                      <a:r>
                        <a:rPr lang="en-US" sz="1800" b="1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50</a:t>
                      </a: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 – 1:35 </a:t>
                      </a:r>
                    </a:p>
                  </a:txBody>
                  <a:tcPr marL="0" marR="0" marT="45725" marB="45725"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Content</a:t>
                      </a:r>
                    </a:p>
                  </a:txBody>
                  <a:tcPr marL="0" marR="0" marT="45725" marB="45725">
                    <a:solidFill>
                      <a:schemeClr val="accent1">
                        <a:alpha val="19607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1:35 – 2:35 </a:t>
                      </a:r>
                    </a:p>
                  </a:txBody>
                  <a:tcPr marL="0" marR="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Related Arts</a:t>
                      </a:r>
                    </a:p>
                  </a:txBody>
                  <a:tcPr marL="0" marR="0" marT="45725" marB="45725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2:45 </a:t>
                      </a:r>
                    </a:p>
                  </a:txBody>
                  <a:tcPr marL="0" marR="0" marT="45725" marB="45725"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hort Stack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Dismissal</a:t>
                      </a:r>
                      <a:r>
                        <a:rPr lang="en-US" sz="1000" b="1" i="0" u="none">
                          <a:solidFill>
                            <a:schemeClr val="dk1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 </a:t>
                      </a:r>
                    </a:p>
                  </a:txBody>
                  <a:tcPr marL="0" marR="0" marT="45725" marB="45725"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688975" y="536575"/>
            <a:ext cx="77724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Field Trips</a:t>
            </a:r>
            <a:b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en-US" sz="4400" b="0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Fall: Ft McHenry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Winter: </a:t>
            </a:r>
            <a:r>
              <a:rPr lang="en-US"/>
              <a:t>(TBD)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Spring: (TBD)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688975" y="536575"/>
            <a:ext cx="7693025" cy="1219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Field Trip Chaperones</a:t>
            </a:r>
            <a:b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en-US" sz="4400" b="0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parent/guardian would like to be considered as a chaperone, they must check the chaperone box on their child’s permission form, provide contact information, and return the form to their child’s teacher.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Permission forms may be turned in before payment.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Chaperones will be selected per homeroom class based on the order in which forms are received.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688975" y="536575"/>
            <a:ext cx="7772400" cy="1139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Field Trip Chaperones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the first field trip, chaperone requests from parents/guardians who have not attended a previous field trip this school year will take first priority.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Parents/guardians that are not selected to chaperone will be placed on a waiting list and used if needed.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Parents/guardians who submit a request will be notified via phone or email if they were selected or not selected to chaperone on a field trip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7848600" cy="42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reminder-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*Every teacher has a communication box in their classroom</a:t>
            </a:r>
          </a:p>
          <a:p>
            <a:pPr marL="342900" marR="0" lvl="0" indent="-304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Classroom Community Meetings (School Wide)</a:t>
            </a:r>
          </a:p>
          <a:p>
            <a:pPr marL="342900" marR="0" lvl="0" indent="-304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*Phone call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*Written note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*E-mail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Canvas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2133600" y="762000"/>
            <a:ext cx="4571999" cy="91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Communication </a:t>
            </a:r>
          </a:p>
        </p:txBody>
      </p:sp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411480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Health Room Policy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put a change of clothes in your child’s backpack!</a:t>
            </a: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3200400"/>
            <a:ext cx="1981199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3184525"/>
            <a:ext cx="182880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6537" y="3438525"/>
            <a:ext cx="2930525" cy="2246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great night!</a:t>
            </a:r>
          </a:p>
        </p:txBody>
      </p:sp>
      <p:sp>
        <p:nvSpPr>
          <p:cNvPr id="450" name="Shape 450"/>
          <p:cNvSpPr/>
          <p:nvPr/>
        </p:nvSpPr>
        <p:spPr>
          <a:xfrm>
            <a:off x="2057400" y="685800"/>
            <a:ext cx="4648199" cy="91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THANK YOU! </a:t>
            </a: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3048000"/>
            <a:ext cx="3581399" cy="27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Decoding</a:t>
            </a:r>
          </a:p>
          <a:p>
            <a:pPr marL="342900" marR="0" lvl="0" indent="-393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Sight Words</a:t>
            </a:r>
          </a:p>
          <a:p>
            <a:pPr marL="342900" marR="0" lvl="0" indent="-393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Fluency: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Accuracy &amp; expression</a:t>
            </a:r>
          </a:p>
          <a:p>
            <a:pPr marL="342900" marR="0" lvl="0" indent="-393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Comprehension</a:t>
            </a:r>
          </a:p>
          <a:p>
            <a:pPr marL="342900" marR="0" lvl="0" indent="-393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/>
              <a:t>Daily 5</a:t>
            </a:r>
          </a:p>
        </p:txBody>
      </p:sp>
      <p:sp>
        <p:nvSpPr>
          <p:cNvPr id="197" name="Shape 197"/>
          <p:cNvSpPr/>
          <p:nvPr/>
        </p:nvSpPr>
        <p:spPr>
          <a:xfrm>
            <a:off x="2362200" y="838200"/>
            <a:ext cx="3809999" cy="838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Reading 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533400"/>
            <a:ext cx="14478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3875" y="2075525"/>
            <a:ext cx="2819400" cy="28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2438400" y="914400"/>
            <a:ext cx="35814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Writing </a:t>
            </a:r>
          </a:p>
        </p:txBody>
      </p:sp>
      <p:graphicFrame>
        <p:nvGraphicFramePr>
          <p:cNvPr id="206" name="Shape 206"/>
          <p:cNvGraphicFramePr/>
          <p:nvPr/>
        </p:nvGraphicFramePr>
        <p:xfrm>
          <a:off x="1219200" y="2209800"/>
          <a:ext cx="6858000" cy="3623155"/>
        </p:xfrm>
        <a:graphic>
          <a:graphicData uri="http://schemas.openxmlformats.org/drawingml/2006/table">
            <a:tbl>
              <a:tblPr>
                <a:noFill/>
                <a:tableStyleId>{4C6A7685-DFA0-4847-A31C-2F22A1088773}</a:tableStyleId>
              </a:tblPr>
              <a:tblGrid>
                <a:gridCol w="3429000"/>
                <a:gridCol w="3429000"/>
              </a:tblGrid>
              <a:tr h="60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Genre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Writing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Informational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Non-Fiction Fact Book</a:t>
                      </a:r>
                      <a:b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Research Report</a:t>
                      </a:r>
                      <a:b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Poster/Advertisement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Narrative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Personal Narrative</a:t>
                      </a:r>
                      <a:b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Fairy Tales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Opinion</a:t>
                      </a: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Opinion Paragraph</a:t>
                      </a:r>
                      <a:b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400" b="1" i="0" u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Letter of Opinion</a:t>
                      </a: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09600" y="2286000"/>
            <a:ext cx="7772400" cy="3581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Common Core?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standards are the result of a national movement to provide an equitable, coherent, focused, and rigorous curriculum.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standards will enable our students to be college and career ready in order to compete globally.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1219200" y="762000"/>
            <a:ext cx="4952999" cy="838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/>
              </a:rPr>
              <a:t>Math Common Core 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381000"/>
            <a:ext cx="1600199" cy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262062" y="274637"/>
            <a:ext cx="6557961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25000"/>
              <a:buFont typeface="Arial"/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Family &amp; Community Information on Canvas </a:t>
            </a:r>
          </a:p>
        </p:txBody>
      </p:sp>
      <p:cxnSp>
        <p:nvCxnSpPr>
          <p:cNvPr id="219" name="Shape 219"/>
          <p:cNvCxnSpPr/>
          <p:nvPr/>
        </p:nvCxnSpPr>
        <p:spPr>
          <a:xfrm>
            <a:off x="892175" y="1524000"/>
            <a:ext cx="7356475" cy="0"/>
          </a:xfrm>
          <a:prstGeom prst="straightConnector1">
            <a:avLst/>
          </a:prstGeom>
          <a:noFill/>
          <a:ln w="50800" cap="flat" cmpd="sng">
            <a:solidFill>
              <a:srgbClr val="084B98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575" y="2054225"/>
            <a:ext cx="8038200" cy="40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262062" y="274637"/>
            <a:ext cx="6557961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Major Math Concepts for Second Grade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326387" y="1777650"/>
            <a:ext cx="6429300" cy="345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3200" b="0" i="0" u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Number Concepts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3200" b="0" i="0" u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Numbers and Operations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3200" b="0" i="0" u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3200" b="0" i="0" u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Money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3200" b="0" i="0" u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Measurement and Data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0000"/>
              </a:buClr>
              <a:buSzPct val="100000"/>
              <a:buFont typeface="Calibri"/>
              <a:buChar char="•"/>
            </a:pPr>
            <a:r>
              <a:rPr lang="en-US" sz="3200" b="0" i="0" u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Geometry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0000"/>
              </a:buClr>
              <a:buSzPct val="25000"/>
              <a:buFont typeface="Calibri"/>
              <a:buNone/>
            </a:pPr>
            <a:r>
              <a:rPr lang="en-US" sz="3200" b="0" i="1" u="none">
                <a:solidFill>
                  <a:srgbClr val="33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7075" y="4787900"/>
            <a:ext cx="838199" cy="814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6950" y="5522912"/>
            <a:ext cx="877887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2512" y="2428875"/>
            <a:ext cx="830261" cy="822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Shape 231"/>
          <p:cNvCxnSpPr/>
          <p:nvPr/>
        </p:nvCxnSpPr>
        <p:spPr>
          <a:xfrm>
            <a:off x="892175" y="1635125"/>
            <a:ext cx="7356475" cy="0"/>
          </a:xfrm>
          <a:prstGeom prst="straightConnector1">
            <a:avLst/>
          </a:prstGeom>
          <a:noFill/>
          <a:ln w="50800" cap="flat" cmpd="sng">
            <a:solidFill>
              <a:srgbClr val="084B98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32" name="Shape 2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6650" y="1706561"/>
            <a:ext cx="860425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60661" y="3100386"/>
            <a:ext cx="869949" cy="85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7536" y="4010025"/>
            <a:ext cx="819150" cy="833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Math Practices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981200"/>
            <a:ext cx="763732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Fun Clip">
  <a:themeElements>
    <a:clrScheme name="Fun Clip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 Clip">
  <a:themeElements>
    <a:clrScheme name="Fun Clip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Macintosh PowerPoint</Application>
  <PresentationFormat>On-screen Show (4:3)</PresentationFormat>
  <Paragraphs>232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 Black</vt:lpstr>
      <vt:lpstr>1_Fun Clip</vt:lpstr>
      <vt:lpstr>Fun Clip</vt:lpstr>
      <vt:lpstr>Office Theme</vt:lpstr>
      <vt:lpstr>Slide 1</vt:lpstr>
      <vt:lpstr>Team 2</vt:lpstr>
      <vt:lpstr>Slide 3</vt:lpstr>
      <vt:lpstr>Slide 4</vt:lpstr>
      <vt:lpstr>Slide 5</vt:lpstr>
      <vt:lpstr>Slide 6</vt:lpstr>
      <vt:lpstr>Family &amp; Community Information on Canvas </vt:lpstr>
      <vt:lpstr>Major Math Concepts for Second Grade</vt:lpstr>
      <vt:lpstr>Math Practices</vt:lpstr>
      <vt:lpstr>Math Practices</vt:lpstr>
      <vt:lpstr>What Does Math Look Like Everyday?</vt:lpstr>
      <vt:lpstr>Canvas: How To Support Your Child</vt:lpstr>
      <vt:lpstr>Slide 13</vt:lpstr>
      <vt:lpstr>Accessing Canvas and Synergy</vt:lpstr>
      <vt:lpstr>CONTEST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 Field Trips </vt:lpstr>
      <vt:lpstr> Field Trip Chaperones </vt:lpstr>
      <vt:lpstr>Field Trip Chaperones</vt:lpstr>
      <vt:lpstr>Slide 33</vt:lpstr>
      <vt:lpstr>Health Room Policy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Howard County</cp:lastModifiedBy>
  <cp:revision>1</cp:revision>
  <dcterms:created xsi:type="dcterms:W3CDTF">2017-09-20T13:01:19Z</dcterms:created>
  <dcterms:modified xsi:type="dcterms:W3CDTF">2017-09-20T13:01:43Z</dcterms:modified>
</cp:coreProperties>
</file>